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charts/chart1.xml" ContentType="application/vnd.openxmlformats-officedocument.drawingml.chart+xml"/>
  <Override PartName="/ppt/theme/themeOverride1.xml" ContentType="application/vnd.openxmlformats-officedocument.themeOverride+xml"/>
  <Override PartName="/ppt/tags/tag5.xml" ContentType="application/vnd.openxmlformats-officedocument.presentationml.tags+xml"/>
  <Override PartName="/ppt/tags/tag6.xml" ContentType="application/vnd.openxmlformats-officedocument.presentationml.tags+xml"/>
  <Override PartName="/ppt/charts/chart2.xml" ContentType="application/vnd.openxmlformats-officedocument.drawingml.chart+xml"/>
  <Override PartName="/ppt/theme/themeOverride2.xml" ContentType="application/vnd.openxmlformats-officedocument.themeOverride+xml"/>
  <Override PartName="/ppt/tags/tag7.xml" ContentType="application/vnd.openxmlformats-officedocument.presentationml.tags+xml"/>
  <Override PartName="/ppt/tags/tag8.xml" ContentType="application/vnd.openxmlformats-officedocument.presentationml.tags+xml"/>
  <Override PartName="/ppt/charts/chart3.xml" ContentType="application/vnd.openxmlformats-officedocument.drawingml.chart+xml"/>
  <Override PartName="/ppt/theme/themeOverride3.xml" ContentType="application/vnd.openxmlformats-officedocument.themeOverride+xml"/>
  <Override PartName="/ppt/tags/tag9.xml" ContentType="application/vnd.openxmlformats-officedocument.presentationml.tags+xml"/>
  <Override PartName="/ppt/tags/tag10.xml" ContentType="application/vnd.openxmlformats-officedocument.presentationml.tags+xml"/>
  <Override PartName="/ppt/charts/chart4.xml" ContentType="application/vnd.openxmlformats-officedocument.drawingml.chart+xml"/>
  <Override PartName="/ppt/theme/themeOverride4.xml" ContentType="application/vnd.openxmlformats-officedocument.themeOverride+xml"/>
  <Override PartName="/ppt/tags/tag11.xml" ContentType="application/vnd.openxmlformats-officedocument.presentationml.tags+xml"/>
  <Override PartName="/ppt/tags/tag12.xml" ContentType="application/vnd.openxmlformats-officedocument.presentationml.tags+xml"/>
  <Override PartName="/ppt/charts/chart5.xml" ContentType="application/vnd.openxmlformats-officedocument.drawingml.chart+xml"/>
  <Override PartName="/ppt/theme/themeOverride5.xml" ContentType="application/vnd.openxmlformats-officedocument.themeOverride+xml"/>
  <Override PartName="/ppt/tags/tag13.xml" ContentType="application/vnd.openxmlformats-officedocument.presentationml.tags+xml"/>
  <Override PartName="/ppt/tags/tag14.xml" ContentType="application/vnd.openxmlformats-officedocument.presentationml.tags+xml"/>
  <Override PartName="/ppt/charts/chart6.xml" ContentType="application/vnd.openxmlformats-officedocument.drawingml.chart+xml"/>
  <Override PartName="/ppt/theme/themeOverride6.xml" ContentType="application/vnd.openxmlformats-officedocument.themeOverride+xml"/>
  <Override PartName="/ppt/tags/tag15.xml" ContentType="application/vnd.openxmlformats-officedocument.presentationml.tags+xml"/>
  <Override PartName="/ppt/tags/tag16.xml" ContentType="application/vnd.openxmlformats-officedocument.presentationml.tags+xml"/>
  <Override PartName="/ppt/charts/chart7.xml" ContentType="application/vnd.openxmlformats-officedocument.drawingml.chart+xml"/>
  <Override PartName="/ppt/theme/themeOverride7.xml" ContentType="application/vnd.openxmlformats-officedocument.themeOverride+xml"/>
  <Override PartName="/ppt/tags/tag17.xml" ContentType="application/vnd.openxmlformats-officedocument.presentationml.tags+xml"/>
  <Override PartName="/ppt/tags/tag18.xml" ContentType="application/vnd.openxmlformats-officedocument.presentationml.tags+xml"/>
  <Override PartName="/ppt/charts/chart8.xml" ContentType="application/vnd.openxmlformats-officedocument.drawingml.chart+xml"/>
  <Override PartName="/ppt/theme/themeOverride8.xml" ContentType="application/vnd.openxmlformats-officedocument.themeOverride+xml"/>
  <Override PartName="/ppt/tags/tag19.xml" ContentType="application/vnd.openxmlformats-officedocument.presentationml.tags+xml"/>
  <Override PartName="/ppt/tags/tag20.xml" ContentType="application/vnd.openxmlformats-officedocument.presentationml.tags+xml"/>
  <Override PartName="/ppt/notesSlides/notesSlide3.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tags/tag21.xml" ContentType="application/vnd.openxmlformats-officedocument.presentationml.tags+xml"/>
  <Override PartName="/ppt/tags/tag22.xml" ContentType="application/vnd.openxmlformats-officedocument.presentationml.tags+xml"/>
  <Override PartName="/ppt/charts/chart10.xml" ContentType="application/vnd.openxmlformats-officedocument.drawingml.chart+xml"/>
  <Override PartName="/ppt/theme/themeOverride10.xml" ContentType="application/vnd.openxmlformats-officedocument.themeOverride+xml"/>
  <Override PartName="/ppt/tags/tag23.xml" ContentType="application/vnd.openxmlformats-officedocument.presentationml.tags+xml"/>
  <Override PartName="/ppt/tags/tag24.xml" ContentType="application/vnd.openxmlformats-officedocument.presentationml.tags+xml"/>
  <Override PartName="/ppt/charts/chart11.xml" ContentType="application/vnd.openxmlformats-officedocument.drawingml.chart+xml"/>
  <Override PartName="/ppt/theme/themeOverride11.xml" ContentType="application/vnd.openxmlformats-officedocument.themeOverride+xml"/>
  <Override PartName="/ppt/charts/chart12.xml" ContentType="application/vnd.openxmlformats-officedocument.drawingml.chart+xml"/>
  <Override PartName="/ppt/charts/style1.xml" ContentType="application/vnd.ms-office.chartstyle+xml"/>
  <Override PartName="/ppt/charts/colors1.xml" ContentType="application/vnd.ms-office.chartcolorstyle+xml"/>
  <Override PartName="/ppt/charts/chart13.xml" ContentType="application/vnd.openxmlformats-officedocument.drawingml.chart+xml"/>
  <Override PartName="/ppt/charts/style2.xml" ContentType="application/vnd.ms-office.chartstyle+xml"/>
  <Override PartName="/ppt/charts/colors2.xml" ContentType="application/vnd.ms-office.chartcolorstyle+xml"/>
  <Override PartName="/ppt/charts/chart14.xml" ContentType="application/vnd.openxmlformats-officedocument.drawingml.chart+xml"/>
  <Override PartName="/ppt/charts/style3.xml" ContentType="application/vnd.ms-office.chartstyle+xml"/>
  <Override PartName="/ppt/charts/colors3.xml" ContentType="application/vnd.ms-office.chartcolorstyle+xml"/>
  <Override PartName="/ppt/charts/chart15.xml" ContentType="application/vnd.openxmlformats-officedocument.drawingml.chart+xml"/>
  <Override PartName="/ppt/charts/style4.xml" ContentType="application/vnd.ms-office.chartstyle+xml"/>
  <Override PartName="/ppt/charts/colors4.xml" ContentType="application/vnd.ms-office.chartcolorstyle+xml"/>
  <Override PartName="/ppt/tags/tag25.xml" ContentType="application/vnd.openxmlformats-officedocument.presentationml.tags+xml"/>
  <Override PartName="/ppt/tags/tag26.xml" ContentType="application/vnd.openxmlformats-officedocument.presentationml.tags+xml"/>
  <Override PartName="/ppt/charts/chart16.xml" ContentType="application/vnd.openxmlformats-officedocument.drawingml.chart+xml"/>
  <Override PartName="/ppt/theme/themeOverride12.xml" ContentType="application/vnd.openxmlformats-officedocument.themeOverride+xml"/>
  <Override PartName="/ppt/tags/tag27.xml" ContentType="application/vnd.openxmlformats-officedocument.presentationml.tags+xml"/>
  <Override PartName="/ppt/tags/tag28.xml" ContentType="application/vnd.openxmlformats-officedocument.presentationml.tags+xml"/>
  <Override PartName="/ppt/charts/chart17.xml" ContentType="application/vnd.openxmlformats-officedocument.drawingml.chart+xml"/>
  <Override PartName="/ppt/theme/themeOverride13.xml" ContentType="application/vnd.openxmlformats-officedocument.themeOverride+xml"/>
  <Override PartName="/ppt/tags/tag29.xml" ContentType="application/vnd.openxmlformats-officedocument.presentationml.tags+xml"/>
  <Override PartName="/ppt/tags/tag30.xml" ContentType="application/vnd.openxmlformats-officedocument.presentationml.tags+xml"/>
  <Override PartName="/ppt/charts/chart18.xml" ContentType="application/vnd.openxmlformats-officedocument.drawingml.chart+xml"/>
  <Override PartName="/ppt/theme/themeOverride14.xml" ContentType="application/vnd.openxmlformats-officedocument.themeOverride+xml"/>
  <Override PartName="/ppt/charts/chart19.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20.xml" ContentType="application/vnd.openxmlformats-officedocument.drawingml.chart+xml"/>
  <Override PartName="/ppt/charts/style6.xml" ContentType="application/vnd.ms-office.chartstyle+xml"/>
  <Override PartName="/ppt/charts/colors6.xml" ContentType="application/vnd.ms-office.chartcolorstyle+xml"/>
  <Override PartName="/ppt/charts/chart21.xml" ContentType="application/vnd.openxmlformats-officedocument.drawingml.chart+xml"/>
  <Override PartName="/ppt/charts/style7.xml" ContentType="application/vnd.ms-office.chartstyle+xml"/>
  <Override PartName="/ppt/charts/colors7.xml" ContentType="application/vnd.ms-office.chartcolorstyle+xml"/>
  <Override PartName="/ppt/charts/chart22.xml" ContentType="application/vnd.openxmlformats-officedocument.drawingml.chart+xml"/>
  <Override PartName="/ppt/charts/style8.xml" ContentType="application/vnd.ms-office.chartstyle+xml"/>
  <Override PartName="/ppt/charts/colors8.xml" ContentType="application/vnd.ms-office.chartcolorstyle+xml"/>
  <Override PartName="/ppt/charts/chart23.xml" ContentType="application/vnd.openxmlformats-officedocument.drawingml.chart+xml"/>
  <Override PartName="/ppt/charts/style9.xml" ContentType="application/vnd.ms-office.chartstyle+xml"/>
  <Override PartName="/ppt/charts/colors9.xml" ContentType="application/vnd.ms-office.chartcolorstyle+xml"/>
  <Override PartName="/ppt/tags/tag31.xml" ContentType="application/vnd.openxmlformats-officedocument.presentationml.tags+xml"/>
  <Override PartName="/ppt/tags/tag32.xml" ContentType="application/vnd.openxmlformats-officedocument.presentationml.tags+xml"/>
  <Override PartName="/ppt/charts/chart24.xml" ContentType="application/vnd.openxmlformats-officedocument.drawingml.chart+xml"/>
  <Override PartName="/ppt/theme/themeOverride15.xml" ContentType="application/vnd.openxmlformats-officedocument.themeOverride+xml"/>
  <Override PartName="/ppt/charts/chart25.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26.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27.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28.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29.xml" ContentType="application/vnd.openxmlformats-officedocument.drawingml.chart+xml"/>
  <Override PartName="/ppt/charts/style14.xml" ContentType="application/vnd.ms-office.chartstyle+xml"/>
  <Override PartName="/ppt/charts/colors14.xml" ContentType="application/vnd.ms-office.chartcolorstyle+xml"/>
  <Override PartName="/ppt/tags/tag33.xml" ContentType="application/vnd.openxmlformats-officedocument.presentationml.tags+xml"/>
  <Override PartName="/ppt/tags/tag34.xml" ContentType="application/vnd.openxmlformats-officedocument.presentationml.tags+xml"/>
  <Override PartName="/ppt/charts/chart30.xml" ContentType="application/vnd.openxmlformats-officedocument.drawingml.chart+xml"/>
  <Override PartName="/ppt/theme/themeOverride16.xml" ContentType="application/vnd.openxmlformats-officedocument.themeOverride+xml"/>
  <Override PartName="/ppt/charts/chart31.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32.xml" ContentType="application/vnd.openxmlformats-officedocument.drawingml.chart+xml"/>
  <Override PartName="/ppt/charts/style16.xml" ContentType="application/vnd.ms-office.chartstyle+xml"/>
  <Override PartName="/ppt/charts/colors16.xml" ContentType="application/vnd.ms-office.chartcolorstyle+xml"/>
  <Override PartName="/ppt/tags/tag35.xml" ContentType="application/vnd.openxmlformats-officedocument.presentationml.tags+xml"/>
  <Override PartName="/ppt/tags/tag36.xml" ContentType="application/vnd.openxmlformats-officedocument.presentationml.tags+xml"/>
  <Override PartName="/ppt/charts/chart33.xml" ContentType="application/vnd.openxmlformats-officedocument.drawingml.chart+xml"/>
  <Override PartName="/ppt/theme/themeOverride17.xml" ContentType="application/vnd.openxmlformats-officedocument.themeOverride+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charts/chart34.xml" ContentType="application/vnd.openxmlformats-officedocument.drawingml.chart+xml"/>
  <Override PartName="/ppt/theme/themeOverride18.xml" ContentType="application/vnd.openxmlformats-officedocument.themeOverride+xml"/>
  <Override PartName="/ppt/tags/tag39.xml" ContentType="application/vnd.openxmlformats-officedocument.presentationml.tags+xml"/>
  <Override PartName="/ppt/tags/tag40.xml" ContentType="application/vnd.openxmlformats-officedocument.presentationml.tags+xml"/>
  <Override PartName="/ppt/charts/chart35.xml" ContentType="application/vnd.openxmlformats-officedocument.drawingml.chart+xml"/>
  <Override PartName="/ppt/theme/themeOverride19.xml" ContentType="application/vnd.openxmlformats-officedocument.themeOverride+xml"/>
  <Override PartName="/ppt/tags/tag41.xml" ContentType="application/vnd.openxmlformats-officedocument.presentationml.tags+xml"/>
  <Override PartName="/ppt/tags/tag42.xml" ContentType="application/vnd.openxmlformats-officedocument.presentationml.tags+xml"/>
  <Override PartName="/ppt/charts/chart36.xml" ContentType="application/vnd.openxmlformats-officedocument.drawingml.chart+xml"/>
  <Override PartName="/ppt/theme/themeOverride20.xml" ContentType="application/vnd.openxmlformats-officedocument.themeOverride+xml"/>
  <Override PartName="/ppt/tags/tag43.xml" ContentType="application/vnd.openxmlformats-officedocument.presentationml.tags+xml"/>
  <Override PartName="/ppt/tags/tag44.xml" ContentType="application/vnd.openxmlformats-officedocument.presentationml.tags+xml"/>
  <Override PartName="/ppt/charts/chart37.xml" ContentType="application/vnd.openxmlformats-officedocument.drawingml.chart+xml"/>
  <Override PartName="/ppt/theme/themeOverride21.xml" ContentType="application/vnd.openxmlformats-officedocument.themeOverride+xml"/>
  <Override PartName="/ppt/tags/tag45.xml" ContentType="application/vnd.openxmlformats-officedocument.presentationml.tags+xml"/>
  <Override PartName="/ppt/tags/tag46.xml" ContentType="application/vnd.openxmlformats-officedocument.presentationml.tags+xml"/>
  <Override PartName="/ppt/charts/chart38.xml" ContentType="application/vnd.openxmlformats-officedocument.drawingml.chart+xml"/>
  <Override PartName="/ppt/theme/themeOverride22.xml" ContentType="application/vnd.openxmlformats-officedocument.themeOverride+xml"/>
  <Override PartName="/ppt/tags/tag47.xml" ContentType="application/vnd.openxmlformats-officedocument.presentationml.tags+xml"/>
  <Override PartName="/ppt/tags/tag48.xml" ContentType="application/vnd.openxmlformats-officedocument.presentationml.tags+xml"/>
  <Override PartName="/ppt/charts/chart39.xml" ContentType="application/vnd.openxmlformats-officedocument.drawingml.chart+xml"/>
  <Override PartName="/ppt/theme/themeOverride23.xml" ContentType="application/vnd.openxmlformats-officedocument.themeOverride+xml"/>
  <Override PartName="/ppt/tags/tag49.xml" ContentType="application/vnd.openxmlformats-officedocument.presentationml.tags+xml"/>
  <Override PartName="/ppt/tags/tag50.xml" ContentType="application/vnd.openxmlformats-officedocument.presentationml.tags+xml"/>
  <Override PartName="/ppt/charts/chart40.xml" ContentType="application/vnd.openxmlformats-officedocument.drawingml.chart+xml"/>
  <Override PartName="/ppt/theme/themeOverride24.xml" ContentType="application/vnd.openxmlformats-officedocument.themeOverride+xml"/>
  <Override PartName="/ppt/tags/tag51.xml" ContentType="application/vnd.openxmlformats-officedocument.presentationml.tags+xml"/>
  <Override PartName="/ppt/tags/tag52.xml" ContentType="application/vnd.openxmlformats-officedocument.presentationml.tags+xml"/>
  <Override PartName="/ppt/charts/chart41.xml" ContentType="application/vnd.openxmlformats-officedocument.drawingml.chart+xml"/>
  <Override PartName="/ppt/theme/themeOverride25.xml" ContentType="application/vnd.openxmlformats-officedocument.themeOverride+xml"/>
  <Override PartName="/ppt/tags/tag53.xml" ContentType="application/vnd.openxmlformats-officedocument.presentationml.tags+xml"/>
  <Override PartName="/ppt/tags/tag54.xml" ContentType="application/vnd.openxmlformats-officedocument.presentationml.tags+xml"/>
  <Override PartName="/ppt/charts/chart42.xml" ContentType="application/vnd.openxmlformats-officedocument.drawingml.chart+xml"/>
  <Override PartName="/ppt/theme/themeOverride26.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1"/>
  </p:notesMasterIdLst>
  <p:sldIdLst>
    <p:sldId id="645" r:id="rId2"/>
    <p:sldId id="988" r:id="rId3"/>
    <p:sldId id="925" r:id="rId4"/>
    <p:sldId id="989" r:id="rId5"/>
    <p:sldId id="973" r:id="rId6"/>
    <p:sldId id="974" r:id="rId7"/>
    <p:sldId id="972" r:id="rId8"/>
    <p:sldId id="990" r:id="rId9"/>
    <p:sldId id="975" r:id="rId10"/>
    <p:sldId id="976" r:id="rId11"/>
    <p:sldId id="977" r:id="rId12"/>
    <p:sldId id="978" r:id="rId13"/>
    <p:sldId id="979" r:id="rId14"/>
    <p:sldId id="980" r:id="rId15"/>
    <p:sldId id="981" r:id="rId16"/>
    <p:sldId id="931" r:id="rId17"/>
    <p:sldId id="932" r:id="rId18"/>
    <p:sldId id="982" r:id="rId19"/>
    <p:sldId id="926" r:id="rId20"/>
    <p:sldId id="991" r:id="rId21"/>
    <p:sldId id="927" r:id="rId22"/>
    <p:sldId id="938" r:id="rId23"/>
    <p:sldId id="939" r:id="rId24"/>
    <p:sldId id="940" r:id="rId25"/>
    <p:sldId id="941" r:id="rId26"/>
    <p:sldId id="984" r:id="rId27"/>
    <p:sldId id="985" r:id="rId28"/>
    <p:sldId id="992" r:id="rId29"/>
    <p:sldId id="928" r:id="rId30"/>
    <p:sldId id="947" r:id="rId31"/>
    <p:sldId id="948" r:id="rId32"/>
    <p:sldId id="949" r:id="rId33"/>
    <p:sldId id="942" r:id="rId34"/>
    <p:sldId id="943" r:id="rId35"/>
    <p:sldId id="944" r:id="rId36"/>
    <p:sldId id="945" r:id="rId37"/>
    <p:sldId id="946" r:id="rId38"/>
    <p:sldId id="929" r:id="rId39"/>
    <p:sldId id="950" r:id="rId40"/>
    <p:sldId id="951" r:id="rId41"/>
    <p:sldId id="952" r:id="rId42"/>
    <p:sldId id="953" r:id="rId43"/>
    <p:sldId id="954" r:id="rId44"/>
    <p:sldId id="930" r:id="rId45"/>
    <p:sldId id="955" r:id="rId46"/>
    <p:sldId id="956" r:id="rId47"/>
    <p:sldId id="993" r:id="rId48"/>
    <p:sldId id="959" r:id="rId49"/>
    <p:sldId id="986" r:id="rId50"/>
    <p:sldId id="987" r:id="rId51"/>
    <p:sldId id="983" r:id="rId52"/>
    <p:sldId id="961" r:id="rId53"/>
    <p:sldId id="962" r:id="rId54"/>
    <p:sldId id="963" r:id="rId55"/>
    <p:sldId id="964" r:id="rId56"/>
    <p:sldId id="965" r:id="rId57"/>
    <p:sldId id="966" r:id="rId58"/>
    <p:sldId id="967" r:id="rId59"/>
    <p:sldId id="968" r:id="rId60"/>
  </p:sldIdLst>
  <p:sldSz cx="9144000" cy="6858000" type="screen4x3"/>
  <p:notesSz cx="7315200" cy="9601200"/>
  <p:custDataLst>
    <p:tags r:id="rId6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2ACD8912-5A34-4736-9A99-5CCCCE3D49AC}">
          <p14:sldIdLst>
            <p14:sldId id="645"/>
          </p14:sldIdLst>
        </p14:section>
        <p14:section name="Objectives and Methodology" id="{CB3CD4F1-94BC-4D6A-AB18-4D4C4617A614}">
          <p14:sldIdLst>
            <p14:sldId id="988"/>
            <p14:sldId id="925"/>
          </p14:sldIdLst>
        </p14:section>
        <p14:section name="Key Findings" id="{536D1ABD-47D7-430D-A8A8-F1B7E240F8D0}">
          <p14:sldIdLst>
            <p14:sldId id="989"/>
            <p14:sldId id="973"/>
            <p14:sldId id="974"/>
            <p14:sldId id="972"/>
          </p14:sldIdLst>
        </p14:section>
        <p14:section name="About the Campers" id="{6B3B9B2C-631C-4685-B60F-43A79E6FA6DF}">
          <p14:sldIdLst>
            <p14:sldId id="990"/>
            <p14:sldId id="975"/>
            <p14:sldId id="976"/>
            <p14:sldId id="977"/>
            <p14:sldId id="978"/>
            <p14:sldId id="979"/>
            <p14:sldId id="980"/>
            <p14:sldId id="981"/>
            <p14:sldId id="931"/>
            <p14:sldId id="932"/>
            <p14:sldId id="982"/>
            <p14:sldId id="926"/>
          </p14:sldIdLst>
        </p14:section>
        <p14:section name="Feelings toward different political persuasions" id="{4E60A6B5-95E9-401F-88BE-7F487B2AC7F9}">
          <p14:sldIdLst>
            <p14:sldId id="991"/>
            <p14:sldId id="927"/>
            <p14:sldId id="938"/>
            <p14:sldId id="939"/>
            <p14:sldId id="940"/>
            <p14:sldId id="941"/>
            <p14:sldId id="984"/>
            <p14:sldId id="985"/>
          </p14:sldIdLst>
        </p14:section>
        <p14:section name="Ratings of openness toward differing viewpoints" id="{3809B269-AEFE-4366-A0F8-EDEFD5E1FC82}">
          <p14:sldIdLst>
            <p14:sldId id="992"/>
            <p14:sldId id="928"/>
            <p14:sldId id="947"/>
            <p14:sldId id="948"/>
            <p14:sldId id="949"/>
            <p14:sldId id="942"/>
            <p14:sldId id="943"/>
            <p14:sldId id="944"/>
            <p14:sldId id="945"/>
            <p14:sldId id="946"/>
            <p14:sldId id="929"/>
            <p14:sldId id="950"/>
            <p14:sldId id="951"/>
            <p14:sldId id="952"/>
            <p14:sldId id="953"/>
            <p14:sldId id="954"/>
            <p14:sldId id="930"/>
            <p14:sldId id="955"/>
            <p14:sldId id="956"/>
          </p14:sldIdLst>
        </p14:section>
        <p14:section name="Post-survey findings" id="{3C225D5B-51EC-4533-96EA-C5ED672C5878}">
          <p14:sldIdLst>
            <p14:sldId id="993"/>
            <p14:sldId id="959"/>
            <p14:sldId id="986"/>
            <p14:sldId id="987"/>
            <p14:sldId id="983"/>
            <p14:sldId id="961"/>
            <p14:sldId id="962"/>
            <p14:sldId id="963"/>
            <p14:sldId id="964"/>
            <p14:sldId id="965"/>
            <p14:sldId id="966"/>
            <p14:sldId id="967"/>
            <p14:sldId id="96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DCDC"/>
    <a:srgbClr val="EB81D7"/>
    <a:srgbClr val="DDDDDD"/>
    <a:srgbClr val="FF9900"/>
    <a:srgbClr val="006298"/>
    <a:srgbClr val="FDC7DA"/>
    <a:srgbClr val="CC6600"/>
    <a:srgbClr val="FF33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027" autoAdjust="0"/>
  </p:normalViewPr>
  <p:slideViewPr>
    <p:cSldViewPr>
      <p:cViewPr varScale="1">
        <p:scale>
          <a:sx n="103" d="100"/>
          <a:sy n="103" d="100"/>
        </p:scale>
        <p:origin x="1278"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xml"/><Relationship Id="rId1" Type="http://schemas.microsoft.com/office/2011/relationships/chartStyle" Target="style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2.xml"/><Relationship Id="rId1" Type="http://schemas.microsoft.com/office/2011/relationships/chartStyle" Target="style2.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3.xml"/><Relationship Id="rId1" Type="http://schemas.microsoft.com/office/2011/relationships/chartStyle" Target="style3.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4.xml"/><Relationship Id="rId1" Type="http://schemas.microsoft.com/office/2011/relationships/chartStyle" Target="style4.xml"/></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_Worksheet15.xlsx"/><Relationship Id="rId1" Type="http://schemas.openxmlformats.org/officeDocument/2006/relationships/themeOverride" Target="../theme/themeOverride12.xml"/></Relationships>
</file>

<file path=ppt/charts/_rels/chart17.xml.rels><?xml version="1.0" encoding="UTF-8" standalone="yes"?>
<Relationships xmlns="http://schemas.openxmlformats.org/package/2006/relationships"><Relationship Id="rId2" Type="http://schemas.openxmlformats.org/officeDocument/2006/relationships/package" Target="../embeddings/Microsoft_Excel_Worksheet16.xlsx"/><Relationship Id="rId1" Type="http://schemas.openxmlformats.org/officeDocument/2006/relationships/themeOverride" Target="../theme/themeOverride13.xml"/></Relationships>
</file>

<file path=ppt/charts/_rels/chart18.xml.rels><?xml version="1.0" encoding="UTF-8" standalone="yes"?>
<Relationships xmlns="http://schemas.openxmlformats.org/package/2006/relationships"><Relationship Id="rId2" Type="http://schemas.openxmlformats.org/officeDocument/2006/relationships/package" Target="../embeddings/Microsoft_Excel_Worksheet17.xlsx"/><Relationship Id="rId1" Type="http://schemas.openxmlformats.org/officeDocument/2006/relationships/themeOverride" Target="../theme/themeOverride14.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5.xml"/><Relationship Id="rId1" Type="http://schemas.microsoft.com/office/2011/relationships/chartStyle" Target="style5.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6.xml"/><Relationship Id="rId1" Type="http://schemas.microsoft.com/office/2011/relationships/chartStyle" Target="style6.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7.xml"/><Relationship Id="rId1" Type="http://schemas.microsoft.com/office/2011/relationships/chartStyle" Target="style7.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8.xml"/><Relationship Id="rId1" Type="http://schemas.microsoft.com/office/2011/relationships/chartStyle" Target="style8.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9.xml"/><Relationship Id="rId1" Type="http://schemas.microsoft.com/office/2011/relationships/chartStyle" Target="style9.xml"/></Relationships>
</file>

<file path=ppt/charts/_rels/chart24.xml.rels><?xml version="1.0" encoding="UTF-8" standalone="yes"?>
<Relationships xmlns="http://schemas.openxmlformats.org/package/2006/relationships"><Relationship Id="rId2" Type="http://schemas.openxmlformats.org/officeDocument/2006/relationships/package" Target="../embeddings/Microsoft_Excel_Worksheet23.xlsx"/><Relationship Id="rId1" Type="http://schemas.openxmlformats.org/officeDocument/2006/relationships/themeOverride" Target="../theme/themeOverride15.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10.xml"/><Relationship Id="rId1" Type="http://schemas.microsoft.com/office/2011/relationships/chartStyle" Target="style10.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11.xml"/><Relationship Id="rId1" Type="http://schemas.microsoft.com/office/2011/relationships/chartStyle" Target="style11.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12.xml"/><Relationship Id="rId1" Type="http://schemas.microsoft.com/office/2011/relationships/chartStyle" Target="style12.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13.xml"/><Relationship Id="rId1" Type="http://schemas.microsoft.com/office/2011/relationships/chartStyle" Target="style13.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14.xml"/><Relationship Id="rId1" Type="http://schemas.microsoft.com/office/2011/relationships/chartStyle" Target="style14.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30.xml.rels><?xml version="1.0" encoding="UTF-8" standalone="yes"?>
<Relationships xmlns="http://schemas.openxmlformats.org/package/2006/relationships"><Relationship Id="rId2" Type="http://schemas.openxmlformats.org/officeDocument/2006/relationships/package" Target="../embeddings/Microsoft_Excel_Worksheet29.xlsx"/><Relationship Id="rId1" Type="http://schemas.openxmlformats.org/officeDocument/2006/relationships/themeOverride" Target="../theme/themeOverride16.xml"/></Relationships>
</file>

<file path=ppt/charts/_rels/chart31.xml.rels><?xml version="1.0" encoding="UTF-8" standalone="yes"?>
<Relationships xmlns="http://schemas.openxmlformats.org/package/2006/relationships"><Relationship Id="rId3" Type="http://schemas.openxmlformats.org/officeDocument/2006/relationships/package" Target="../embeddings/Microsoft_Excel_Worksheet30.xlsx"/><Relationship Id="rId2" Type="http://schemas.microsoft.com/office/2011/relationships/chartColorStyle" Target="colors15.xml"/><Relationship Id="rId1" Type="http://schemas.microsoft.com/office/2011/relationships/chartStyle" Target="style15.xml"/></Relationships>
</file>

<file path=ppt/charts/_rels/chart32.xml.rels><?xml version="1.0" encoding="UTF-8" standalone="yes"?>
<Relationships xmlns="http://schemas.openxmlformats.org/package/2006/relationships"><Relationship Id="rId3" Type="http://schemas.openxmlformats.org/officeDocument/2006/relationships/package" Target="../embeddings/Microsoft_Excel_Worksheet31.xlsx"/><Relationship Id="rId2" Type="http://schemas.microsoft.com/office/2011/relationships/chartColorStyle" Target="colors16.xml"/><Relationship Id="rId1" Type="http://schemas.microsoft.com/office/2011/relationships/chartStyle" Target="style16.xml"/></Relationships>
</file>

<file path=ppt/charts/_rels/chart33.xml.rels><?xml version="1.0" encoding="UTF-8" standalone="yes"?>
<Relationships xmlns="http://schemas.openxmlformats.org/package/2006/relationships"><Relationship Id="rId2" Type="http://schemas.openxmlformats.org/officeDocument/2006/relationships/package" Target="../embeddings/Microsoft_Excel_Worksheet32.xlsx"/><Relationship Id="rId1" Type="http://schemas.openxmlformats.org/officeDocument/2006/relationships/themeOverride" Target="../theme/themeOverride17.xml"/></Relationships>
</file>

<file path=ppt/charts/_rels/chart34.xml.rels><?xml version="1.0" encoding="UTF-8" standalone="yes"?>
<Relationships xmlns="http://schemas.openxmlformats.org/package/2006/relationships"><Relationship Id="rId2" Type="http://schemas.openxmlformats.org/officeDocument/2006/relationships/package" Target="../embeddings/Microsoft_Excel_Worksheet33.xlsx"/><Relationship Id="rId1" Type="http://schemas.openxmlformats.org/officeDocument/2006/relationships/themeOverride" Target="../theme/themeOverride18.xml"/></Relationships>
</file>

<file path=ppt/charts/_rels/chart35.xml.rels><?xml version="1.0" encoding="UTF-8" standalone="yes"?>
<Relationships xmlns="http://schemas.openxmlformats.org/package/2006/relationships"><Relationship Id="rId2" Type="http://schemas.openxmlformats.org/officeDocument/2006/relationships/package" Target="../embeddings/Microsoft_Excel_Worksheet34.xlsx"/><Relationship Id="rId1" Type="http://schemas.openxmlformats.org/officeDocument/2006/relationships/themeOverride" Target="../theme/themeOverride19.xml"/></Relationships>
</file>

<file path=ppt/charts/_rels/chart36.xml.rels><?xml version="1.0" encoding="UTF-8" standalone="yes"?>
<Relationships xmlns="http://schemas.openxmlformats.org/package/2006/relationships"><Relationship Id="rId2" Type="http://schemas.openxmlformats.org/officeDocument/2006/relationships/package" Target="../embeddings/Microsoft_Excel_Worksheet35.xlsx"/><Relationship Id="rId1" Type="http://schemas.openxmlformats.org/officeDocument/2006/relationships/themeOverride" Target="../theme/themeOverride20.xml"/></Relationships>
</file>

<file path=ppt/charts/_rels/chart37.xml.rels><?xml version="1.0" encoding="UTF-8" standalone="yes"?>
<Relationships xmlns="http://schemas.openxmlformats.org/package/2006/relationships"><Relationship Id="rId2" Type="http://schemas.openxmlformats.org/officeDocument/2006/relationships/package" Target="../embeddings/Microsoft_Excel_Worksheet36.xlsx"/><Relationship Id="rId1" Type="http://schemas.openxmlformats.org/officeDocument/2006/relationships/themeOverride" Target="../theme/themeOverride21.xml"/></Relationships>
</file>

<file path=ppt/charts/_rels/chart38.xml.rels><?xml version="1.0" encoding="UTF-8" standalone="yes"?>
<Relationships xmlns="http://schemas.openxmlformats.org/package/2006/relationships"><Relationship Id="rId2" Type="http://schemas.openxmlformats.org/officeDocument/2006/relationships/package" Target="../embeddings/Microsoft_Excel_Worksheet37.xlsx"/><Relationship Id="rId1" Type="http://schemas.openxmlformats.org/officeDocument/2006/relationships/themeOverride" Target="../theme/themeOverride22.xml"/></Relationships>
</file>

<file path=ppt/charts/_rels/chart39.xml.rels><?xml version="1.0" encoding="UTF-8" standalone="yes"?>
<Relationships xmlns="http://schemas.openxmlformats.org/package/2006/relationships"><Relationship Id="rId2" Type="http://schemas.openxmlformats.org/officeDocument/2006/relationships/package" Target="../embeddings/Microsoft_Excel_Worksheet38.xlsx"/><Relationship Id="rId1" Type="http://schemas.openxmlformats.org/officeDocument/2006/relationships/themeOverride" Target="../theme/themeOverride2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40.xml.rels><?xml version="1.0" encoding="UTF-8" standalone="yes"?>
<Relationships xmlns="http://schemas.openxmlformats.org/package/2006/relationships"><Relationship Id="rId2" Type="http://schemas.openxmlformats.org/officeDocument/2006/relationships/package" Target="../embeddings/Microsoft_Excel_Worksheet39.xlsx"/><Relationship Id="rId1" Type="http://schemas.openxmlformats.org/officeDocument/2006/relationships/themeOverride" Target="../theme/themeOverride24.xml"/></Relationships>
</file>

<file path=ppt/charts/_rels/chart41.xml.rels><?xml version="1.0" encoding="UTF-8" standalone="yes"?>
<Relationships xmlns="http://schemas.openxmlformats.org/package/2006/relationships"><Relationship Id="rId2" Type="http://schemas.openxmlformats.org/officeDocument/2006/relationships/package" Target="../embeddings/Microsoft_Excel_Worksheet40.xlsx"/><Relationship Id="rId1" Type="http://schemas.openxmlformats.org/officeDocument/2006/relationships/themeOverride" Target="../theme/themeOverride25.xml"/></Relationships>
</file>

<file path=ppt/charts/_rels/chart42.xml.rels><?xml version="1.0" encoding="UTF-8" standalone="yes"?>
<Relationships xmlns="http://schemas.openxmlformats.org/package/2006/relationships"><Relationship Id="rId2" Type="http://schemas.openxmlformats.org/officeDocument/2006/relationships/package" Target="../embeddings/Microsoft_Excel_Worksheet41.xlsx"/><Relationship Id="rId1" Type="http://schemas.openxmlformats.org/officeDocument/2006/relationships/themeOverride" Target="../theme/themeOverride26.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Are you...?</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Male</c:v>
                </c:pt>
                <c:pt idx="1">
                  <c:v>Female</c:v>
                </c:pt>
                <c:pt idx="2">
                  <c:v>Another gender</c:v>
                </c:pt>
                <c:pt idx="3">
                  <c:v>Prefer not to repsond</c:v>
                </c:pt>
              </c:strCache>
            </c:strRef>
          </c:cat>
          <c:val>
            <c:numRef>
              <c:f>Sheet1!$B$2:$B$5</c:f>
              <c:numCache>
                <c:formatCode>0%</c:formatCode>
                <c:ptCount val="4"/>
                <c:pt idx="0">
                  <c:v>0.25301204819279999</c:v>
                </c:pt>
                <c:pt idx="1">
                  <c:v>0.72289156626510009</c:v>
                </c:pt>
                <c:pt idx="2">
                  <c:v>1.2048192771079999E-2</c:v>
                </c:pt>
                <c:pt idx="3">
                  <c:v>1.2048192771079999E-2</c:v>
                </c:pt>
              </c:numCache>
            </c:numRef>
          </c:val>
          <c:extLst>
            <c:ext xmlns:c16="http://schemas.microsoft.com/office/drawing/2014/chart" uri="{C3380CC4-5D6E-409C-BE32-E72D297353CC}">
              <c16:uniqueId val="{00000004-5A1C-4FD9-9850-7C5A48BD359F}"/>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Did you know any of the students at this camp prior to attending?</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Yes</c:v>
                </c:pt>
                <c:pt idx="1">
                  <c:v>No</c:v>
                </c:pt>
              </c:strCache>
            </c:strRef>
          </c:cat>
          <c:val>
            <c:numRef>
              <c:f>Sheet1!$B$2:$B$3</c:f>
              <c:numCache>
                <c:formatCode>0%</c:formatCode>
                <c:ptCount val="2"/>
                <c:pt idx="0">
                  <c:v>0.20481927710840001</c:v>
                </c:pt>
                <c:pt idx="1">
                  <c:v>0.79518072289160002</c:v>
                </c:pt>
              </c:numCache>
            </c:numRef>
          </c:val>
          <c:extLst>
            <c:ext xmlns:c16="http://schemas.microsoft.com/office/drawing/2014/chart" uri="{C3380CC4-5D6E-409C-BE32-E72D297353CC}">
              <c16:uniqueId val="{00000004-BCE2-472C-88AF-65BC8090178B}"/>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Please let us know how much you agree or disagree with the following statements.</a:t>
            </a:r>
          </a:p>
        </c:rich>
      </c:tx>
      <c:overlay val="0"/>
    </c:title>
    <c:autoTitleDeleted val="0"/>
    <c:plotArea>
      <c:layout/>
      <c:barChart>
        <c:barDir val="col"/>
        <c:grouping val="percentStacked"/>
        <c:varyColors val="0"/>
        <c:ser>
          <c:idx val="0"/>
          <c:order val="0"/>
          <c:tx>
            <c:strRef>
              <c:f>Sheet1!$B$1</c:f>
              <c:strCache>
                <c:ptCount val="1"/>
                <c:pt idx="0">
                  <c:v>Completely agree</c:v>
                </c:pt>
              </c:strCache>
            </c:strRef>
          </c:tx>
          <c:spPr>
            <a:solidFill>
              <a:srgbClr val="0070C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Conservatives are generally good people</c:v>
                </c:pt>
                <c:pt idx="1">
                  <c:v>Liberals are generally good people</c:v>
                </c:pt>
                <c:pt idx="2">
                  <c:v>Conservatives have valid viewpoints on important social and political issues</c:v>
                </c:pt>
                <c:pt idx="3">
                  <c:v>Liberals have valid viewpoints on important social and political issues</c:v>
                </c:pt>
              </c:strCache>
            </c:strRef>
          </c:cat>
          <c:val>
            <c:numRef>
              <c:f>Sheet1!$B$2:$B$5</c:f>
              <c:numCache>
                <c:formatCode>0%</c:formatCode>
                <c:ptCount val="4"/>
                <c:pt idx="0">
                  <c:v>9.6385542168669999E-2</c:v>
                </c:pt>
                <c:pt idx="1">
                  <c:v>0.10843373493979999</c:v>
                </c:pt>
                <c:pt idx="2">
                  <c:v>0.1807228915663</c:v>
                </c:pt>
                <c:pt idx="3">
                  <c:v>0.21686746987949998</c:v>
                </c:pt>
              </c:numCache>
            </c:numRef>
          </c:val>
          <c:extLst>
            <c:ext xmlns:c16="http://schemas.microsoft.com/office/drawing/2014/chart" uri="{C3380CC4-5D6E-409C-BE32-E72D297353CC}">
              <c16:uniqueId val="{00000006-7C72-42C9-ADF4-582B362AA0D7}"/>
            </c:ext>
          </c:extLst>
        </c:ser>
        <c:ser>
          <c:idx val="1"/>
          <c:order val="1"/>
          <c:tx>
            <c:strRef>
              <c:f>Sheet1!$C$1</c:f>
              <c:strCache>
                <c:ptCount val="1"/>
                <c:pt idx="0">
                  <c:v>Generally agree</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Conservatives are generally good people</c:v>
                </c:pt>
                <c:pt idx="1">
                  <c:v>Liberals are generally good people</c:v>
                </c:pt>
                <c:pt idx="2">
                  <c:v>Conservatives have valid viewpoints on important social and political issues</c:v>
                </c:pt>
                <c:pt idx="3">
                  <c:v>Liberals have valid viewpoints on important social and political issues</c:v>
                </c:pt>
              </c:strCache>
            </c:strRef>
          </c:cat>
          <c:val>
            <c:numRef>
              <c:f>Sheet1!$C$2:$C$5</c:f>
              <c:numCache>
                <c:formatCode>0%</c:formatCode>
                <c:ptCount val="4"/>
                <c:pt idx="0">
                  <c:v>0.50602409638550006</c:v>
                </c:pt>
                <c:pt idx="1">
                  <c:v>0.54216867469880003</c:v>
                </c:pt>
                <c:pt idx="2">
                  <c:v>0.45783132530120002</c:v>
                </c:pt>
                <c:pt idx="3">
                  <c:v>0.55421686746989995</c:v>
                </c:pt>
              </c:numCache>
            </c:numRef>
          </c:val>
          <c:extLst>
            <c:ext xmlns:c16="http://schemas.microsoft.com/office/drawing/2014/chart" uri="{C3380CC4-5D6E-409C-BE32-E72D297353CC}">
              <c16:uniqueId val="{00000007-7C72-42C9-ADF4-582B362AA0D7}"/>
            </c:ext>
          </c:extLst>
        </c:ser>
        <c:ser>
          <c:idx val="2"/>
          <c:order val="2"/>
          <c:tx>
            <c:strRef>
              <c:f>Sheet1!$D$1</c:f>
              <c:strCache>
                <c:ptCount val="1"/>
                <c:pt idx="0">
                  <c:v>Generally disagree</c:v>
                </c:pt>
              </c:strCache>
            </c:strRef>
          </c:tx>
          <c:spPr>
            <a:solidFill>
              <a:srgbClr val="EB81D7"/>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Conservatives are generally good people</c:v>
                </c:pt>
                <c:pt idx="1">
                  <c:v>Liberals are generally good people</c:v>
                </c:pt>
                <c:pt idx="2">
                  <c:v>Conservatives have valid viewpoints on important social and political issues</c:v>
                </c:pt>
                <c:pt idx="3">
                  <c:v>Liberals have valid viewpoints on important social and political issues</c:v>
                </c:pt>
              </c:strCache>
            </c:strRef>
          </c:cat>
          <c:val>
            <c:numRef>
              <c:f>Sheet1!$D$2:$D$5</c:f>
              <c:numCache>
                <c:formatCode>0%</c:formatCode>
                <c:ptCount val="4"/>
                <c:pt idx="0">
                  <c:v>0.1566265060241</c:v>
                </c:pt>
                <c:pt idx="1">
                  <c:v>0.1204819277108</c:v>
                </c:pt>
                <c:pt idx="2">
                  <c:v>0.1566265060241</c:v>
                </c:pt>
                <c:pt idx="3">
                  <c:v>6.024096385542E-2</c:v>
                </c:pt>
              </c:numCache>
            </c:numRef>
          </c:val>
          <c:extLst>
            <c:ext xmlns:c16="http://schemas.microsoft.com/office/drawing/2014/chart" uri="{C3380CC4-5D6E-409C-BE32-E72D297353CC}">
              <c16:uniqueId val="{00000008-7C72-42C9-ADF4-582B362AA0D7}"/>
            </c:ext>
          </c:extLst>
        </c:ser>
        <c:ser>
          <c:idx val="3"/>
          <c:order val="3"/>
          <c:tx>
            <c:strRef>
              <c:f>Sheet1!$E$1</c:f>
              <c:strCache>
                <c:ptCount val="1"/>
                <c:pt idx="0">
                  <c:v>Completely disagree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Conservatives are generally good people</c:v>
                </c:pt>
                <c:pt idx="1">
                  <c:v>Liberals are generally good people</c:v>
                </c:pt>
                <c:pt idx="2">
                  <c:v>Conservatives have valid viewpoints on important social and political issues</c:v>
                </c:pt>
                <c:pt idx="3">
                  <c:v>Liberals have valid viewpoints on important social and political issues</c:v>
                </c:pt>
              </c:strCache>
            </c:strRef>
          </c:cat>
          <c:val>
            <c:numRef>
              <c:f>Sheet1!$E$2:$E$5</c:f>
              <c:numCache>
                <c:formatCode>0%</c:formatCode>
                <c:ptCount val="4"/>
                <c:pt idx="0">
                  <c:v>3.6144578313249999E-2</c:v>
                </c:pt>
                <c:pt idx="1">
                  <c:v>1.2048192771079999E-2</c:v>
                </c:pt>
                <c:pt idx="2">
                  <c:v>2.4096385542170001E-2</c:v>
                </c:pt>
                <c:pt idx="3">
                  <c:v>3.6144578313249999E-2</c:v>
                </c:pt>
              </c:numCache>
            </c:numRef>
          </c:val>
          <c:extLst>
            <c:ext xmlns:c16="http://schemas.microsoft.com/office/drawing/2014/chart" uri="{C3380CC4-5D6E-409C-BE32-E72D297353CC}">
              <c16:uniqueId val="{00000009-7C72-42C9-ADF4-582B362AA0D7}"/>
            </c:ext>
          </c:extLst>
        </c:ser>
        <c:ser>
          <c:idx val="4"/>
          <c:order val="4"/>
          <c:tx>
            <c:strRef>
              <c:f>Sheet1!$F$1</c:f>
              <c:strCache>
                <c:ptCount val="1"/>
                <c:pt idx="0">
                  <c:v>Not sure</c:v>
                </c:pt>
              </c:strCache>
            </c:strRef>
          </c:tx>
          <c:spPr>
            <a:solidFill>
              <a:srgbClr val="B2B2B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Conservatives are generally good people</c:v>
                </c:pt>
                <c:pt idx="1">
                  <c:v>Liberals are generally good people</c:v>
                </c:pt>
                <c:pt idx="2">
                  <c:v>Conservatives have valid viewpoints on important social and political issues</c:v>
                </c:pt>
                <c:pt idx="3">
                  <c:v>Liberals have valid viewpoints on important social and political issues</c:v>
                </c:pt>
              </c:strCache>
            </c:strRef>
          </c:cat>
          <c:val>
            <c:numRef>
              <c:f>Sheet1!$F$2:$F$5</c:f>
              <c:numCache>
                <c:formatCode>0%</c:formatCode>
                <c:ptCount val="4"/>
                <c:pt idx="0">
                  <c:v>0.20481927710840001</c:v>
                </c:pt>
                <c:pt idx="1">
                  <c:v>0.21686746987949998</c:v>
                </c:pt>
                <c:pt idx="2">
                  <c:v>0.1807228915663</c:v>
                </c:pt>
                <c:pt idx="3">
                  <c:v>0.13253012048189999</c:v>
                </c:pt>
              </c:numCache>
            </c:numRef>
          </c:val>
          <c:extLst>
            <c:ext xmlns:c16="http://schemas.microsoft.com/office/drawing/2014/chart" uri="{C3380CC4-5D6E-409C-BE32-E72D297353CC}">
              <c16:uniqueId val="{0000000A-7C72-42C9-ADF4-582B362AA0D7}"/>
            </c:ext>
          </c:extLst>
        </c:ser>
        <c:dLbls>
          <c:showLegendKey val="0"/>
          <c:showVal val="0"/>
          <c:showCatName val="0"/>
          <c:showSerName val="0"/>
          <c:showPercent val="0"/>
          <c:showBubbleSize val="0"/>
        </c:dLbls>
        <c:gapWidth val="150"/>
        <c:overlap val="10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b="0" dirty="0">
                <a:solidFill>
                  <a:schemeClr val="tx1"/>
                </a:solidFill>
              </a:rPr>
              <a:t>Liberals</a:t>
            </a:r>
            <a:r>
              <a:rPr lang="en-US" b="0" baseline="0" dirty="0">
                <a:solidFill>
                  <a:schemeClr val="tx1"/>
                </a:solidFill>
              </a:rPr>
              <a:t> are generally good people</a:t>
            </a:r>
            <a:endParaRPr lang="en-US" b="0"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Completely agree</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0.11</c:v>
                </c:pt>
                <c:pt idx="1">
                  <c:v>0.28999999999999998</c:v>
                </c:pt>
              </c:numCache>
            </c:numRef>
          </c:val>
          <c:extLst>
            <c:ext xmlns:c16="http://schemas.microsoft.com/office/drawing/2014/chart" uri="{C3380CC4-5D6E-409C-BE32-E72D297353CC}">
              <c16:uniqueId val="{00000000-B30A-4EE8-BA44-0CDF76398F82}"/>
            </c:ext>
          </c:extLst>
        </c:ser>
        <c:ser>
          <c:idx val="1"/>
          <c:order val="1"/>
          <c:tx>
            <c:strRef>
              <c:f>Sheet1!$A$3</c:f>
              <c:strCache>
                <c:ptCount val="1"/>
                <c:pt idx="0">
                  <c:v>Generally agree</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0.54</c:v>
                </c:pt>
                <c:pt idx="1">
                  <c:v>0.46</c:v>
                </c:pt>
              </c:numCache>
            </c:numRef>
          </c:val>
          <c:extLst>
            <c:ext xmlns:c16="http://schemas.microsoft.com/office/drawing/2014/chart" uri="{C3380CC4-5D6E-409C-BE32-E72D297353CC}">
              <c16:uniqueId val="{00000001-B30A-4EE8-BA44-0CDF76398F82}"/>
            </c:ext>
          </c:extLst>
        </c:ser>
        <c:ser>
          <c:idx val="2"/>
          <c:order val="2"/>
          <c:tx>
            <c:strRef>
              <c:f>Sheet1!$A$4</c:f>
              <c:strCache>
                <c:ptCount val="1"/>
                <c:pt idx="0">
                  <c:v>Generally disagree</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0.12</c:v>
                </c:pt>
                <c:pt idx="1">
                  <c:v>0.02</c:v>
                </c:pt>
              </c:numCache>
            </c:numRef>
          </c:val>
          <c:extLst>
            <c:ext xmlns:c16="http://schemas.microsoft.com/office/drawing/2014/chart" uri="{C3380CC4-5D6E-409C-BE32-E72D297353CC}">
              <c16:uniqueId val="{00000003-B30A-4EE8-BA44-0CDF76398F82}"/>
            </c:ext>
          </c:extLst>
        </c:ser>
        <c:ser>
          <c:idx val="3"/>
          <c:order val="3"/>
          <c:tx>
            <c:strRef>
              <c:f>Sheet1!$A$5</c:f>
              <c:strCache>
                <c:ptCount val="1"/>
                <c:pt idx="0">
                  <c:v>Completely disagree</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Sheet1!$B$5:$C$5</c:f>
              <c:numCache>
                <c:formatCode>0%</c:formatCode>
                <c:ptCount val="2"/>
                <c:pt idx="0">
                  <c:v>0.01</c:v>
                </c:pt>
                <c:pt idx="1">
                  <c:v>0</c:v>
                </c:pt>
              </c:numCache>
            </c:numRef>
          </c:val>
          <c:extLst>
            <c:ext xmlns:c16="http://schemas.microsoft.com/office/drawing/2014/chart" uri="{C3380CC4-5D6E-409C-BE32-E72D297353CC}">
              <c16:uniqueId val="{00000004-B30A-4EE8-BA44-0CDF76398F82}"/>
            </c:ext>
          </c:extLst>
        </c:ser>
        <c:ser>
          <c:idx val="4"/>
          <c:order val="4"/>
          <c:tx>
            <c:strRef>
              <c:f>Sheet1!$A$6</c:f>
              <c:strCache>
                <c:ptCount val="1"/>
                <c:pt idx="0">
                  <c:v>Not sure</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Sheet1!$B$6:$C$6</c:f>
              <c:numCache>
                <c:formatCode>0%</c:formatCode>
                <c:ptCount val="2"/>
                <c:pt idx="0">
                  <c:v>0.22</c:v>
                </c:pt>
                <c:pt idx="1">
                  <c:v>0.22</c:v>
                </c:pt>
              </c:numCache>
            </c:numRef>
          </c:val>
          <c:extLst>
            <c:ext xmlns:c16="http://schemas.microsoft.com/office/drawing/2014/chart" uri="{C3380CC4-5D6E-409C-BE32-E72D297353CC}">
              <c16:uniqueId val="{00000005-B30A-4EE8-BA44-0CDF76398F82}"/>
            </c:ext>
          </c:extLst>
        </c:ser>
        <c:dLbls>
          <c:showLegendKey val="0"/>
          <c:showVal val="0"/>
          <c:showCatName val="0"/>
          <c:showSerName val="0"/>
          <c:showPercent val="0"/>
          <c:showBubbleSize val="0"/>
        </c:dLbls>
        <c:gapWidth val="219"/>
        <c:overlap val="100"/>
        <c:axId val="790346928"/>
        <c:axId val="797938088"/>
      </c:barChart>
      <c:catAx>
        <c:axId val="79034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7938088"/>
        <c:crosses val="autoZero"/>
        <c:auto val="1"/>
        <c:lblAlgn val="ctr"/>
        <c:lblOffset val="100"/>
        <c:noMultiLvlLbl val="0"/>
      </c:catAx>
      <c:valAx>
        <c:axId val="79793808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0346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solidFill>
                  <a:schemeClr val="tx1"/>
                </a:solidFill>
              </a:rPr>
              <a:t>Conservatives</a:t>
            </a:r>
            <a:r>
              <a:rPr lang="en-US" baseline="0" dirty="0">
                <a:solidFill>
                  <a:schemeClr val="tx1"/>
                </a:solidFill>
              </a:rPr>
              <a:t> are generally good people</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Completely agree</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0.1</c:v>
                </c:pt>
                <c:pt idx="1">
                  <c:v>0.27</c:v>
                </c:pt>
              </c:numCache>
            </c:numRef>
          </c:val>
          <c:extLst>
            <c:ext xmlns:c16="http://schemas.microsoft.com/office/drawing/2014/chart" uri="{C3380CC4-5D6E-409C-BE32-E72D297353CC}">
              <c16:uniqueId val="{00000000-B30A-4EE8-BA44-0CDF76398F82}"/>
            </c:ext>
          </c:extLst>
        </c:ser>
        <c:ser>
          <c:idx val="1"/>
          <c:order val="1"/>
          <c:tx>
            <c:strRef>
              <c:f>Sheet1!$A$3</c:f>
              <c:strCache>
                <c:ptCount val="1"/>
                <c:pt idx="0">
                  <c:v>Generally agree</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0.51</c:v>
                </c:pt>
                <c:pt idx="1">
                  <c:v>0.49</c:v>
                </c:pt>
              </c:numCache>
            </c:numRef>
          </c:val>
          <c:extLst>
            <c:ext xmlns:c16="http://schemas.microsoft.com/office/drawing/2014/chart" uri="{C3380CC4-5D6E-409C-BE32-E72D297353CC}">
              <c16:uniqueId val="{00000001-B30A-4EE8-BA44-0CDF76398F82}"/>
            </c:ext>
          </c:extLst>
        </c:ser>
        <c:ser>
          <c:idx val="2"/>
          <c:order val="2"/>
          <c:tx>
            <c:strRef>
              <c:f>Sheet1!$A$4</c:f>
              <c:strCache>
                <c:ptCount val="1"/>
                <c:pt idx="0">
                  <c:v>Generally disagree</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0.16</c:v>
                </c:pt>
                <c:pt idx="1">
                  <c:v>0.09</c:v>
                </c:pt>
              </c:numCache>
            </c:numRef>
          </c:val>
          <c:extLst>
            <c:ext xmlns:c16="http://schemas.microsoft.com/office/drawing/2014/chart" uri="{C3380CC4-5D6E-409C-BE32-E72D297353CC}">
              <c16:uniqueId val="{00000003-B30A-4EE8-BA44-0CDF76398F82}"/>
            </c:ext>
          </c:extLst>
        </c:ser>
        <c:ser>
          <c:idx val="3"/>
          <c:order val="3"/>
          <c:tx>
            <c:strRef>
              <c:f>Sheet1!$A$5</c:f>
              <c:strCache>
                <c:ptCount val="1"/>
                <c:pt idx="0">
                  <c:v>Completely disagree</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Sheet1!$B$5:$C$5</c:f>
              <c:numCache>
                <c:formatCode>0%</c:formatCode>
                <c:ptCount val="2"/>
                <c:pt idx="0">
                  <c:v>0.04</c:v>
                </c:pt>
                <c:pt idx="1">
                  <c:v>0</c:v>
                </c:pt>
              </c:numCache>
            </c:numRef>
          </c:val>
          <c:extLst>
            <c:ext xmlns:c16="http://schemas.microsoft.com/office/drawing/2014/chart" uri="{C3380CC4-5D6E-409C-BE32-E72D297353CC}">
              <c16:uniqueId val="{00000004-B30A-4EE8-BA44-0CDF76398F82}"/>
            </c:ext>
          </c:extLst>
        </c:ser>
        <c:ser>
          <c:idx val="4"/>
          <c:order val="4"/>
          <c:tx>
            <c:strRef>
              <c:f>Sheet1!$A$6</c:f>
              <c:strCache>
                <c:ptCount val="1"/>
                <c:pt idx="0">
                  <c:v>Not sure</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Sheet1!$B$6:$C$6</c:f>
              <c:numCache>
                <c:formatCode>0%</c:formatCode>
                <c:ptCount val="2"/>
                <c:pt idx="0">
                  <c:v>0.2</c:v>
                </c:pt>
                <c:pt idx="1">
                  <c:v>0.16</c:v>
                </c:pt>
              </c:numCache>
            </c:numRef>
          </c:val>
          <c:extLst>
            <c:ext xmlns:c16="http://schemas.microsoft.com/office/drawing/2014/chart" uri="{C3380CC4-5D6E-409C-BE32-E72D297353CC}">
              <c16:uniqueId val="{00000005-B30A-4EE8-BA44-0CDF76398F82}"/>
            </c:ext>
          </c:extLst>
        </c:ser>
        <c:dLbls>
          <c:showLegendKey val="0"/>
          <c:showVal val="0"/>
          <c:showCatName val="0"/>
          <c:showSerName val="0"/>
          <c:showPercent val="0"/>
          <c:showBubbleSize val="0"/>
        </c:dLbls>
        <c:gapWidth val="219"/>
        <c:overlap val="100"/>
        <c:axId val="790346928"/>
        <c:axId val="797938088"/>
      </c:barChart>
      <c:catAx>
        <c:axId val="79034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7938088"/>
        <c:crosses val="autoZero"/>
        <c:auto val="1"/>
        <c:lblAlgn val="ctr"/>
        <c:lblOffset val="100"/>
        <c:noMultiLvlLbl val="0"/>
      </c:catAx>
      <c:valAx>
        <c:axId val="79793808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0346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solidFill>
                  <a:schemeClr val="tx1"/>
                </a:solidFill>
              </a:rPr>
              <a:t>Liberals have valid viewpoints on important social and political issues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Completely agree</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0.22</c:v>
                </c:pt>
                <c:pt idx="1">
                  <c:v>0.38</c:v>
                </c:pt>
              </c:numCache>
            </c:numRef>
          </c:val>
          <c:extLst>
            <c:ext xmlns:c16="http://schemas.microsoft.com/office/drawing/2014/chart" uri="{C3380CC4-5D6E-409C-BE32-E72D297353CC}">
              <c16:uniqueId val="{00000000-B30A-4EE8-BA44-0CDF76398F82}"/>
            </c:ext>
          </c:extLst>
        </c:ser>
        <c:ser>
          <c:idx val="1"/>
          <c:order val="1"/>
          <c:tx>
            <c:strRef>
              <c:f>Sheet1!$A$3</c:f>
              <c:strCache>
                <c:ptCount val="1"/>
                <c:pt idx="0">
                  <c:v>Generally agree</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0.55000000000000004</c:v>
                </c:pt>
                <c:pt idx="1">
                  <c:v>0.45</c:v>
                </c:pt>
              </c:numCache>
            </c:numRef>
          </c:val>
          <c:extLst>
            <c:ext xmlns:c16="http://schemas.microsoft.com/office/drawing/2014/chart" uri="{C3380CC4-5D6E-409C-BE32-E72D297353CC}">
              <c16:uniqueId val="{00000001-B30A-4EE8-BA44-0CDF76398F82}"/>
            </c:ext>
          </c:extLst>
        </c:ser>
        <c:ser>
          <c:idx val="2"/>
          <c:order val="2"/>
          <c:tx>
            <c:strRef>
              <c:f>Sheet1!$A$4</c:f>
              <c:strCache>
                <c:ptCount val="1"/>
                <c:pt idx="0">
                  <c:v>Generally disagree</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0.06</c:v>
                </c:pt>
                <c:pt idx="1">
                  <c:v>0.06</c:v>
                </c:pt>
              </c:numCache>
            </c:numRef>
          </c:val>
          <c:extLst>
            <c:ext xmlns:c16="http://schemas.microsoft.com/office/drawing/2014/chart" uri="{C3380CC4-5D6E-409C-BE32-E72D297353CC}">
              <c16:uniqueId val="{00000003-B30A-4EE8-BA44-0CDF76398F82}"/>
            </c:ext>
          </c:extLst>
        </c:ser>
        <c:ser>
          <c:idx val="3"/>
          <c:order val="3"/>
          <c:tx>
            <c:strRef>
              <c:f>Sheet1!$A$5</c:f>
              <c:strCache>
                <c:ptCount val="1"/>
                <c:pt idx="0">
                  <c:v>Completely disagree</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Sheet1!$B$5:$C$5</c:f>
              <c:numCache>
                <c:formatCode>0%</c:formatCode>
                <c:ptCount val="2"/>
                <c:pt idx="0">
                  <c:v>0.04</c:v>
                </c:pt>
                <c:pt idx="1">
                  <c:v>0.02</c:v>
                </c:pt>
              </c:numCache>
            </c:numRef>
          </c:val>
          <c:extLst>
            <c:ext xmlns:c16="http://schemas.microsoft.com/office/drawing/2014/chart" uri="{C3380CC4-5D6E-409C-BE32-E72D297353CC}">
              <c16:uniqueId val="{00000004-B30A-4EE8-BA44-0CDF76398F82}"/>
            </c:ext>
          </c:extLst>
        </c:ser>
        <c:ser>
          <c:idx val="4"/>
          <c:order val="4"/>
          <c:tx>
            <c:strRef>
              <c:f>Sheet1!$A$6</c:f>
              <c:strCache>
                <c:ptCount val="1"/>
                <c:pt idx="0">
                  <c:v>Not sure</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Sheet1!$B$6:$C$6</c:f>
              <c:numCache>
                <c:formatCode>0%</c:formatCode>
                <c:ptCount val="2"/>
                <c:pt idx="0">
                  <c:v>0.13</c:v>
                </c:pt>
                <c:pt idx="1">
                  <c:v>0.09</c:v>
                </c:pt>
              </c:numCache>
            </c:numRef>
          </c:val>
          <c:extLst>
            <c:ext xmlns:c16="http://schemas.microsoft.com/office/drawing/2014/chart" uri="{C3380CC4-5D6E-409C-BE32-E72D297353CC}">
              <c16:uniqueId val="{00000005-B30A-4EE8-BA44-0CDF76398F82}"/>
            </c:ext>
          </c:extLst>
        </c:ser>
        <c:dLbls>
          <c:showLegendKey val="0"/>
          <c:showVal val="0"/>
          <c:showCatName val="0"/>
          <c:showSerName val="0"/>
          <c:showPercent val="0"/>
          <c:showBubbleSize val="0"/>
        </c:dLbls>
        <c:gapWidth val="219"/>
        <c:overlap val="100"/>
        <c:axId val="790346928"/>
        <c:axId val="797938088"/>
      </c:barChart>
      <c:catAx>
        <c:axId val="79034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7938088"/>
        <c:crosses val="autoZero"/>
        <c:auto val="1"/>
        <c:lblAlgn val="ctr"/>
        <c:lblOffset val="100"/>
        <c:noMultiLvlLbl val="0"/>
      </c:catAx>
      <c:valAx>
        <c:axId val="79793808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0346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dirty="0">
                <a:solidFill>
                  <a:schemeClr val="tx1"/>
                </a:solidFill>
              </a:rPr>
              <a:t>Conservatives have valid viewpoints on important social and political issues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Completely agree</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0.18</c:v>
                </c:pt>
                <c:pt idx="1">
                  <c:v>0.28000000000000003</c:v>
                </c:pt>
              </c:numCache>
            </c:numRef>
          </c:val>
          <c:extLst>
            <c:ext xmlns:c16="http://schemas.microsoft.com/office/drawing/2014/chart" uri="{C3380CC4-5D6E-409C-BE32-E72D297353CC}">
              <c16:uniqueId val="{00000000-B30A-4EE8-BA44-0CDF76398F82}"/>
            </c:ext>
          </c:extLst>
        </c:ser>
        <c:ser>
          <c:idx val="1"/>
          <c:order val="1"/>
          <c:tx>
            <c:strRef>
              <c:f>Sheet1!$A$3</c:f>
              <c:strCache>
                <c:ptCount val="1"/>
                <c:pt idx="0">
                  <c:v>Generally agree</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0.46</c:v>
                </c:pt>
                <c:pt idx="1">
                  <c:v>0.46</c:v>
                </c:pt>
              </c:numCache>
            </c:numRef>
          </c:val>
          <c:extLst>
            <c:ext xmlns:c16="http://schemas.microsoft.com/office/drawing/2014/chart" uri="{C3380CC4-5D6E-409C-BE32-E72D297353CC}">
              <c16:uniqueId val="{00000001-B30A-4EE8-BA44-0CDF76398F82}"/>
            </c:ext>
          </c:extLst>
        </c:ser>
        <c:ser>
          <c:idx val="2"/>
          <c:order val="2"/>
          <c:tx>
            <c:strRef>
              <c:f>Sheet1!$A$4</c:f>
              <c:strCache>
                <c:ptCount val="1"/>
                <c:pt idx="0">
                  <c:v>Generally disagree</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0.16</c:v>
                </c:pt>
                <c:pt idx="1">
                  <c:v>0.15</c:v>
                </c:pt>
              </c:numCache>
            </c:numRef>
          </c:val>
          <c:extLst>
            <c:ext xmlns:c16="http://schemas.microsoft.com/office/drawing/2014/chart" uri="{C3380CC4-5D6E-409C-BE32-E72D297353CC}">
              <c16:uniqueId val="{00000003-B30A-4EE8-BA44-0CDF76398F82}"/>
            </c:ext>
          </c:extLst>
        </c:ser>
        <c:ser>
          <c:idx val="3"/>
          <c:order val="3"/>
          <c:tx>
            <c:strRef>
              <c:f>Sheet1!$A$5</c:f>
              <c:strCache>
                <c:ptCount val="1"/>
                <c:pt idx="0">
                  <c:v>Completely disagree</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Sheet1!$B$5:$C$5</c:f>
              <c:numCache>
                <c:formatCode>0%</c:formatCode>
                <c:ptCount val="2"/>
                <c:pt idx="0">
                  <c:v>0.02</c:v>
                </c:pt>
                <c:pt idx="1">
                  <c:v>0.01</c:v>
                </c:pt>
              </c:numCache>
            </c:numRef>
          </c:val>
          <c:extLst>
            <c:ext xmlns:c16="http://schemas.microsoft.com/office/drawing/2014/chart" uri="{C3380CC4-5D6E-409C-BE32-E72D297353CC}">
              <c16:uniqueId val="{00000004-B30A-4EE8-BA44-0CDF76398F82}"/>
            </c:ext>
          </c:extLst>
        </c:ser>
        <c:ser>
          <c:idx val="4"/>
          <c:order val="4"/>
          <c:tx>
            <c:strRef>
              <c:f>Sheet1!$A$6</c:f>
              <c:strCache>
                <c:ptCount val="1"/>
                <c:pt idx="0">
                  <c:v>Not sure</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Sheet1!$B$6:$C$6</c:f>
              <c:numCache>
                <c:formatCode>0%</c:formatCode>
                <c:ptCount val="2"/>
                <c:pt idx="0">
                  <c:v>0.18</c:v>
                </c:pt>
                <c:pt idx="1">
                  <c:v>0.1</c:v>
                </c:pt>
              </c:numCache>
            </c:numRef>
          </c:val>
          <c:extLst>
            <c:ext xmlns:c16="http://schemas.microsoft.com/office/drawing/2014/chart" uri="{C3380CC4-5D6E-409C-BE32-E72D297353CC}">
              <c16:uniqueId val="{00000005-B30A-4EE8-BA44-0CDF76398F82}"/>
            </c:ext>
          </c:extLst>
        </c:ser>
        <c:dLbls>
          <c:showLegendKey val="0"/>
          <c:showVal val="0"/>
          <c:showCatName val="0"/>
          <c:showSerName val="0"/>
          <c:showPercent val="0"/>
          <c:showBubbleSize val="0"/>
        </c:dLbls>
        <c:gapWidth val="219"/>
        <c:overlap val="100"/>
        <c:axId val="790346928"/>
        <c:axId val="797938088"/>
      </c:barChart>
      <c:catAx>
        <c:axId val="79034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7938088"/>
        <c:crosses val="autoZero"/>
        <c:auto val="1"/>
        <c:lblAlgn val="ctr"/>
        <c:lblOffset val="100"/>
        <c:noMultiLvlLbl val="0"/>
      </c:catAx>
      <c:valAx>
        <c:axId val="79793808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0346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Next, please let us know how you would rate yourself in the following areas.</a:t>
            </a:r>
          </a:p>
        </c:rich>
      </c:tx>
      <c:overlay val="0"/>
    </c:title>
    <c:autoTitleDeleted val="0"/>
    <c:plotArea>
      <c:layout/>
      <c:barChart>
        <c:barDir val="col"/>
        <c:grouping val="percentStacked"/>
        <c:varyColors val="0"/>
        <c:ser>
          <c:idx val="0"/>
          <c:order val="0"/>
          <c:tx>
            <c:strRef>
              <c:f>Sheet1!$B$1</c:f>
              <c:strCache>
                <c:ptCount val="1"/>
                <c:pt idx="0">
                  <c:v>A major strength</c:v>
                </c:pt>
              </c:strCache>
            </c:strRef>
          </c:tx>
          <c:spPr>
            <a:solidFill>
              <a:srgbClr val="0070C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Sheet1!$B$2:$B$6</c:f>
              <c:numCache>
                <c:formatCode>0%</c:formatCode>
                <c:ptCount val="5"/>
                <c:pt idx="0">
                  <c:v>0.22891566265060001</c:v>
                </c:pt>
                <c:pt idx="1">
                  <c:v>0.32530120481929997</c:v>
                </c:pt>
                <c:pt idx="2">
                  <c:v>0.36144578313250003</c:v>
                </c:pt>
                <c:pt idx="3">
                  <c:v>0.36144578313250003</c:v>
                </c:pt>
                <c:pt idx="4">
                  <c:v>0.4698795180723</c:v>
                </c:pt>
              </c:numCache>
            </c:numRef>
          </c:val>
          <c:extLst>
            <c:ext xmlns:c16="http://schemas.microsoft.com/office/drawing/2014/chart" uri="{C3380CC4-5D6E-409C-BE32-E72D297353CC}">
              <c16:uniqueId val="{00000006-AD28-4630-A6D1-BE92A23D88FD}"/>
            </c:ext>
          </c:extLst>
        </c:ser>
        <c:ser>
          <c:idx val="1"/>
          <c:order val="1"/>
          <c:tx>
            <c:strRef>
              <c:f>Sheet1!$C$1</c:f>
              <c:strCache>
                <c:ptCount val="1"/>
                <c:pt idx="0">
                  <c:v>Somewhat strong</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Sheet1!$C$2:$C$6</c:f>
              <c:numCache>
                <c:formatCode>0%</c:formatCode>
                <c:ptCount val="5"/>
                <c:pt idx="0">
                  <c:v>0.42168674698799996</c:v>
                </c:pt>
                <c:pt idx="1">
                  <c:v>0.48192771084340003</c:v>
                </c:pt>
                <c:pt idx="2">
                  <c:v>0.39759036144580001</c:v>
                </c:pt>
                <c:pt idx="3">
                  <c:v>0.43373493975899996</c:v>
                </c:pt>
                <c:pt idx="4">
                  <c:v>0.25301204819279999</c:v>
                </c:pt>
              </c:numCache>
            </c:numRef>
          </c:val>
          <c:extLst>
            <c:ext xmlns:c16="http://schemas.microsoft.com/office/drawing/2014/chart" uri="{C3380CC4-5D6E-409C-BE32-E72D297353CC}">
              <c16:uniqueId val="{00000007-AD28-4630-A6D1-BE92A23D88FD}"/>
            </c:ext>
          </c:extLst>
        </c:ser>
        <c:ser>
          <c:idx val="2"/>
          <c:order val="2"/>
          <c:tx>
            <c:strRef>
              <c:f>Sheet1!$D$1</c:f>
              <c:strCache>
                <c:ptCount val="1"/>
                <c:pt idx="0">
                  <c:v>Average</c:v>
                </c:pt>
              </c:strCache>
            </c:strRef>
          </c:tx>
          <c:spPr>
            <a:solidFill>
              <a:srgbClr val="009CDE">
                <a:lumMod val="20000"/>
                <a:lumOff val="80000"/>
              </a:srgb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Sheet1!$D$2:$D$6</c:f>
              <c:numCache>
                <c:formatCode>0%</c:formatCode>
                <c:ptCount val="5"/>
                <c:pt idx="0">
                  <c:v>0.28915662650599999</c:v>
                </c:pt>
                <c:pt idx="1">
                  <c:v>0.1807228915663</c:v>
                </c:pt>
                <c:pt idx="2">
                  <c:v>0.1566265060241</c:v>
                </c:pt>
                <c:pt idx="3">
                  <c:v>0.1807228915663</c:v>
                </c:pt>
                <c:pt idx="4">
                  <c:v>0.20481927710840001</c:v>
                </c:pt>
              </c:numCache>
            </c:numRef>
          </c:val>
          <c:extLst>
            <c:ext xmlns:c16="http://schemas.microsoft.com/office/drawing/2014/chart" uri="{C3380CC4-5D6E-409C-BE32-E72D297353CC}">
              <c16:uniqueId val="{00000008-AD28-4630-A6D1-BE92A23D88FD}"/>
            </c:ext>
          </c:extLst>
        </c:ser>
        <c:ser>
          <c:idx val="3"/>
          <c:order val="3"/>
          <c:tx>
            <c:strRef>
              <c:f>Sheet1!$E$1</c:f>
              <c:strCache>
                <c:ptCount val="1"/>
                <c:pt idx="0">
                  <c:v>Somewhat weak</c:v>
                </c:pt>
              </c:strCache>
            </c:strRef>
          </c:tx>
          <c:spPr>
            <a:solidFill>
              <a:srgbClr val="EB81D7"/>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Sheet1!$E$2:$E$6</c:f>
              <c:numCache>
                <c:formatCode>0%</c:formatCode>
                <c:ptCount val="5"/>
                <c:pt idx="0">
                  <c:v>4.8192771084340003E-2</c:v>
                </c:pt>
                <c:pt idx="1">
                  <c:v>0</c:v>
                </c:pt>
                <c:pt idx="2">
                  <c:v>7.228915662650999E-2</c:v>
                </c:pt>
                <c:pt idx="3">
                  <c:v>1.2048192771079999E-2</c:v>
                </c:pt>
                <c:pt idx="4">
                  <c:v>4.8192771084340003E-2</c:v>
                </c:pt>
              </c:numCache>
            </c:numRef>
          </c:val>
          <c:extLst>
            <c:ext xmlns:c16="http://schemas.microsoft.com/office/drawing/2014/chart" uri="{C3380CC4-5D6E-409C-BE32-E72D297353CC}">
              <c16:uniqueId val="{00000009-AD28-4630-A6D1-BE92A23D88FD}"/>
            </c:ext>
          </c:extLst>
        </c:ser>
        <c:ser>
          <c:idx val="4"/>
          <c:order val="4"/>
          <c:tx>
            <c:strRef>
              <c:f>Sheet1!$F$1</c:f>
              <c:strCache>
                <c:ptCount val="1"/>
                <c:pt idx="0">
                  <c:v>A major weakness</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Sheet1!$F$2:$F$6</c:f>
              <c:numCache>
                <c:formatCode>0%</c:formatCode>
                <c:ptCount val="5"/>
                <c:pt idx="0">
                  <c:v>1.2048192771079999E-2</c:v>
                </c:pt>
                <c:pt idx="1">
                  <c:v>1.2048192771079999E-2</c:v>
                </c:pt>
                <c:pt idx="2">
                  <c:v>1.2048192771079999E-2</c:v>
                </c:pt>
                <c:pt idx="3">
                  <c:v>1.2048192771079999E-2</c:v>
                </c:pt>
                <c:pt idx="4">
                  <c:v>2.4096385542170001E-2</c:v>
                </c:pt>
              </c:numCache>
            </c:numRef>
          </c:val>
          <c:extLst>
            <c:ext xmlns:c16="http://schemas.microsoft.com/office/drawing/2014/chart" uri="{C3380CC4-5D6E-409C-BE32-E72D297353CC}">
              <c16:uniqueId val="{0000000A-AD28-4630-A6D1-BE92A23D88FD}"/>
            </c:ext>
          </c:extLst>
        </c:ser>
        <c:dLbls>
          <c:showLegendKey val="0"/>
          <c:showVal val="0"/>
          <c:showCatName val="0"/>
          <c:showSerName val="0"/>
          <c:showPercent val="0"/>
          <c:showBubbleSize val="0"/>
        </c:dLbls>
        <c:gapWidth val="150"/>
        <c:overlap val="10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a:t>
            </a:r>
            <a:r>
              <a:rPr lang="en-US" baseline="0" dirty="0"/>
              <a:t> A major Strength/Somewhat strong</a:t>
            </a:r>
            <a:endParaRPr lang="en-US" dirty="0"/>
          </a:p>
        </c:rich>
      </c:tx>
      <c:overlay val="0"/>
    </c:title>
    <c:autoTitleDeleted val="0"/>
    <c:plotArea>
      <c:layout/>
      <c:barChart>
        <c:barDir val="col"/>
        <c:grouping val="clustered"/>
        <c:varyColors val="0"/>
        <c:ser>
          <c:idx val="0"/>
          <c:order val="0"/>
          <c:tx>
            <c:strRef>
              <c:f>Sheet1!$B$1</c:f>
              <c:strCache>
                <c:ptCount val="1"/>
                <c:pt idx="0">
                  <c:v>Rate yourself</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Sheet1!$B$2:$B$6</c:f>
              <c:numCache>
                <c:formatCode>0%</c:formatCode>
                <c:ptCount val="5"/>
                <c:pt idx="0">
                  <c:v>0.65</c:v>
                </c:pt>
                <c:pt idx="1">
                  <c:v>0.81</c:v>
                </c:pt>
                <c:pt idx="2">
                  <c:v>0.76</c:v>
                </c:pt>
                <c:pt idx="3">
                  <c:v>0.79</c:v>
                </c:pt>
                <c:pt idx="4">
                  <c:v>0.72</c:v>
                </c:pt>
              </c:numCache>
            </c:numRef>
          </c:val>
          <c:extLst>
            <c:ext xmlns:c16="http://schemas.microsoft.com/office/drawing/2014/chart" uri="{C3380CC4-5D6E-409C-BE32-E72D297353CC}">
              <c16:uniqueId val="{00000006-AD28-4630-A6D1-BE92A23D88FD}"/>
            </c:ext>
          </c:extLst>
        </c:ser>
        <c:ser>
          <c:idx val="1"/>
          <c:order val="1"/>
          <c:tx>
            <c:strRef>
              <c:f>Sheet1!$C$1</c:f>
              <c:strCache>
                <c:ptCount val="1"/>
                <c:pt idx="0">
                  <c:v>Rate your fellow campers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Sheet1!$C$2:$C$6</c:f>
              <c:numCache>
                <c:formatCode>0%</c:formatCode>
                <c:ptCount val="5"/>
                <c:pt idx="0">
                  <c:v>0.49</c:v>
                </c:pt>
                <c:pt idx="1">
                  <c:v>0.59</c:v>
                </c:pt>
                <c:pt idx="2">
                  <c:v>0.71</c:v>
                </c:pt>
                <c:pt idx="3">
                  <c:v>0.75</c:v>
                </c:pt>
                <c:pt idx="4">
                  <c:v>0.73</c:v>
                </c:pt>
              </c:numCache>
            </c:numRef>
          </c:val>
          <c:extLst>
            <c:ext xmlns:c16="http://schemas.microsoft.com/office/drawing/2014/chart" uri="{C3380CC4-5D6E-409C-BE32-E72D297353CC}">
              <c16:uniqueId val="{00000007-AD28-4630-A6D1-BE92A23D88FD}"/>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a:t>
            </a:r>
            <a:r>
              <a:rPr lang="en-US" baseline="0" dirty="0"/>
              <a:t> A major Strength/Somewhat strong</a:t>
            </a:r>
            <a:endParaRPr lang="en-US" dirty="0"/>
          </a:p>
        </c:rich>
      </c:tx>
      <c:overlay val="0"/>
    </c:title>
    <c:autoTitleDeleted val="0"/>
    <c:plotArea>
      <c:layout/>
      <c:barChart>
        <c:barDir val="col"/>
        <c:grouping val="clustered"/>
        <c:varyColors val="0"/>
        <c:ser>
          <c:idx val="0"/>
          <c:order val="0"/>
          <c:tx>
            <c:strRef>
              <c:f>Sheet1!$B$1</c:f>
              <c:strCache>
                <c:ptCount val="1"/>
                <c:pt idx="0">
                  <c:v>Rate yourself</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Sheet1!$B$2:$B$6</c:f>
              <c:numCache>
                <c:formatCode>0%</c:formatCode>
                <c:ptCount val="5"/>
                <c:pt idx="0">
                  <c:v>0.78</c:v>
                </c:pt>
                <c:pt idx="1">
                  <c:v>0.91</c:v>
                </c:pt>
                <c:pt idx="2">
                  <c:v>0.8</c:v>
                </c:pt>
                <c:pt idx="3">
                  <c:v>0.73</c:v>
                </c:pt>
                <c:pt idx="4">
                  <c:v>0.83</c:v>
                </c:pt>
              </c:numCache>
            </c:numRef>
          </c:val>
          <c:extLst>
            <c:ext xmlns:c16="http://schemas.microsoft.com/office/drawing/2014/chart" uri="{C3380CC4-5D6E-409C-BE32-E72D297353CC}">
              <c16:uniqueId val="{00000006-AD28-4630-A6D1-BE92A23D88FD}"/>
            </c:ext>
          </c:extLst>
        </c:ser>
        <c:ser>
          <c:idx val="1"/>
          <c:order val="1"/>
          <c:tx>
            <c:strRef>
              <c:f>Sheet1!$C$1</c:f>
              <c:strCache>
                <c:ptCount val="1"/>
                <c:pt idx="0">
                  <c:v>Rate your fellow campers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my own views challenged.</c:v>
                </c:pt>
                <c:pt idx="1">
                  <c:v>Ability to see the world from someone else’s perspective</c:v>
                </c:pt>
                <c:pt idx="2">
                  <c:v>Ability to have conversations with people who have very different social or political views than my own</c:v>
                </c:pt>
                <c:pt idx="3">
                  <c:v>Ability to discuss and negotiate controversial issues</c:v>
                </c:pt>
                <c:pt idx="4">
                  <c:v>Willingness to have conversations with people who have very different social or political views than my own</c:v>
                </c:pt>
              </c:strCache>
            </c:strRef>
          </c:cat>
          <c:val>
            <c:numRef>
              <c:f>Sheet1!$C$2:$C$6</c:f>
              <c:numCache>
                <c:formatCode>0%</c:formatCode>
                <c:ptCount val="5"/>
                <c:pt idx="0">
                  <c:v>0.57999999999999996</c:v>
                </c:pt>
                <c:pt idx="1">
                  <c:v>0.67</c:v>
                </c:pt>
                <c:pt idx="2">
                  <c:v>0.73</c:v>
                </c:pt>
                <c:pt idx="3">
                  <c:v>0.68</c:v>
                </c:pt>
                <c:pt idx="4">
                  <c:v>0.75</c:v>
                </c:pt>
              </c:numCache>
            </c:numRef>
          </c:val>
          <c:extLst>
            <c:ext xmlns:c16="http://schemas.microsoft.com/office/drawing/2014/chart" uri="{C3380CC4-5D6E-409C-BE32-E72D297353CC}">
              <c16:uniqueId val="{00000007-AD28-4630-A6D1-BE92A23D88FD}"/>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Openness</a:t>
            </a:r>
            <a:r>
              <a:rPr lang="en-US" baseline="0" dirty="0"/>
              <a:t> to having my own views challenged</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0.23</c:v>
                </c:pt>
                <c:pt idx="1">
                  <c:v>0.33</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0.42</c:v>
                </c:pt>
                <c:pt idx="1">
                  <c:v>0.45</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0.28999999999999998</c:v>
                </c:pt>
                <c:pt idx="1">
                  <c:v>0.17</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0.05</c:v>
                </c:pt>
                <c:pt idx="1">
                  <c:v>0.05</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c:v>
                </c:pt>
              </c:numCache>
            </c:numRef>
          </c:val>
          <c:extLst>
            <c:ext xmlns:c16="http://schemas.microsoft.com/office/drawing/2014/chart" uri="{C3380CC4-5D6E-409C-BE32-E72D297353CC}">
              <c16:uniqueId val="{00000005-1CCA-4AD5-B77B-9FE52D540D45}"/>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Do you receive free or reduced-price lunch at school?</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Yes</c:v>
                </c:pt>
                <c:pt idx="1">
                  <c:v>No</c:v>
                </c:pt>
                <c:pt idx="2">
                  <c:v>Prefer not to respond</c:v>
                </c:pt>
              </c:strCache>
            </c:strRef>
          </c:cat>
          <c:val>
            <c:numRef>
              <c:f>Sheet1!$B$2:$B$4</c:f>
              <c:numCache>
                <c:formatCode>0%</c:formatCode>
                <c:ptCount val="3"/>
                <c:pt idx="0">
                  <c:v>0.44578313253010005</c:v>
                </c:pt>
                <c:pt idx="1">
                  <c:v>0.43373493975899996</c:v>
                </c:pt>
                <c:pt idx="2">
                  <c:v>0.1204819277108</c:v>
                </c:pt>
              </c:numCache>
            </c:numRef>
          </c:val>
          <c:extLst>
            <c:ext xmlns:c16="http://schemas.microsoft.com/office/drawing/2014/chart" uri="{C3380CC4-5D6E-409C-BE32-E72D297353CC}">
              <c16:uniqueId val="{00000004-AAA2-4A6D-AC78-3B909BB508CD}"/>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Ability to see the world from someone else’s perspective</a:t>
            </a:r>
            <a:endParaRPr lang="en-US" baseline="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0.33</c:v>
                </c:pt>
                <c:pt idx="1">
                  <c:v>0.48</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0.48</c:v>
                </c:pt>
                <c:pt idx="1">
                  <c:v>0.44</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0.18</c:v>
                </c:pt>
                <c:pt idx="1">
                  <c:v>0.06</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c:v>
                </c:pt>
                <c:pt idx="1">
                  <c:v>0.02</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c:v>
                </c:pt>
              </c:numCache>
            </c:numRef>
          </c:val>
          <c:extLst>
            <c:ext xmlns:c16="http://schemas.microsoft.com/office/drawing/2014/chart" uri="{C3380CC4-5D6E-409C-BE32-E72D297353CC}">
              <c16:uniqueId val="{00000005-1CCA-4AD5-B77B-9FE52D540D45}"/>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Ability to have conversations with people who have very different social or political views from my own</a:t>
            </a:r>
            <a:endParaRPr lang="en-US" baseline="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0.36</c:v>
                </c:pt>
                <c:pt idx="1">
                  <c:v>0.41</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0.4</c:v>
                </c:pt>
                <c:pt idx="1">
                  <c:v>0.39</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0.16</c:v>
                </c:pt>
                <c:pt idx="1">
                  <c:v>0.17</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7.0000000000000007E-2</c:v>
                </c:pt>
                <c:pt idx="1">
                  <c:v>0.01</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0.01</c:v>
                </c:pt>
              </c:numCache>
            </c:numRef>
          </c:val>
          <c:extLst>
            <c:ext xmlns:c16="http://schemas.microsoft.com/office/drawing/2014/chart" uri="{C3380CC4-5D6E-409C-BE32-E72D297353CC}">
              <c16:uniqueId val="{00000005-1CCA-4AD5-B77B-9FE52D540D45}"/>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Ability to discuss and negotiate controversial</a:t>
            </a:r>
            <a:r>
              <a:rPr lang="en-US" baseline="0" dirty="0"/>
              <a:t> issues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0.36</c:v>
                </c:pt>
                <c:pt idx="1">
                  <c:v>0.28999999999999998</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0.43</c:v>
                </c:pt>
                <c:pt idx="1">
                  <c:v>0.44</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0.18</c:v>
                </c:pt>
                <c:pt idx="1">
                  <c:v>0.26</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0.01</c:v>
                </c:pt>
                <c:pt idx="1">
                  <c:v>0.01</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c:v>
                </c:pt>
              </c:numCache>
            </c:numRef>
          </c:val>
          <c:extLst>
            <c:ext xmlns:c16="http://schemas.microsoft.com/office/drawing/2014/chart" uri="{C3380CC4-5D6E-409C-BE32-E72D297353CC}">
              <c16:uniqueId val="{00000005-1CCA-4AD5-B77B-9FE52D540D45}"/>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Willingness to have conversations with</a:t>
            </a:r>
            <a:r>
              <a:rPr lang="en-US" baseline="0" dirty="0"/>
              <a:t> people who have very different social or political views than my own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0.47</c:v>
                </c:pt>
                <c:pt idx="1">
                  <c:v>0.46</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0.25</c:v>
                </c:pt>
                <c:pt idx="1">
                  <c:v>0.37</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0.2</c:v>
                </c:pt>
                <c:pt idx="1">
                  <c:v>0.11</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0.05</c:v>
                </c:pt>
                <c:pt idx="1">
                  <c:v>0.05</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0.02</c:v>
                </c:pt>
                <c:pt idx="1">
                  <c:v>0.01</c:v>
                </c:pt>
              </c:numCache>
            </c:numRef>
          </c:val>
          <c:extLst>
            <c:ext xmlns:c16="http://schemas.microsoft.com/office/drawing/2014/chart" uri="{C3380CC4-5D6E-409C-BE32-E72D297353CC}">
              <c16:uniqueId val="{00000005-1CCA-4AD5-B77B-9FE52D540D45}"/>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How would you rate your fellow campers in the following areas?</a:t>
            </a:r>
          </a:p>
        </c:rich>
      </c:tx>
      <c:overlay val="0"/>
    </c:title>
    <c:autoTitleDeleted val="0"/>
    <c:plotArea>
      <c:layout/>
      <c:barChart>
        <c:barDir val="col"/>
        <c:grouping val="percentStacked"/>
        <c:varyColors val="0"/>
        <c:ser>
          <c:idx val="0"/>
          <c:order val="0"/>
          <c:tx>
            <c:strRef>
              <c:f>Sheet1!$B$1</c:f>
              <c:strCache>
                <c:ptCount val="1"/>
                <c:pt idx="0">
                  <c:v>A major strength</c:v>
                </c:pt>
              </c:strCache>
            </c:strRef>
          </c:tx>
          <c:spPr>
            <a:solidFill>
              <a:srgbClr val="0070C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their own views challenged</c:v>
                </c:pt>
                <c:pt idx="1">
                  <c:v>Ability to see the world from someone else’s perspective</c:v>
                </c:pt>
                <c:pt idx="2">
                  <c:v>Ability to discuss and negotiate controversial issues</c:v>
                </c:pt>
                <c:pt idx="3">
                  <c:v>Ability to have conversations with people who have very different social or political views than their own</c:v>
                </c:pt>
                <c:pt idx="4">
                  <c:v>Willingness to have conversations with people who have very different social or political views than their own</c:v>
                </c:pt>
              </c:strCache>
            </c:strRef>
          </c:cat>
          <c:val>
            <c:numRef>
              <c:f>Sheet1!$B$2:$B$6</c:f>
              <c:numCache>
                <c:formatCode>0%</c:formatCode>
                <c:ptCount val="5"/>
                <c:pt idx="0">
                  <c:v>0.13253012048189999</c:v>
                </c:pt>
                <c:pt idx="1">
                  <c:v>0.20481927710840001</c:v>
                </c:pt>
                <c:pt idx="2">
                  <c:v>0.20481927710840001</c:v>
                </c:pt>
                <c:pt idx="3">
                  <c:v>0.30120481927709997</c:v>
                </c:pt>
                <c:pt idx="4">
                  <c:v>0.34939759036140006</c:v>
                </c:pt>
              </c:numCache>
            </c:numRef>
          </c:val>
          <c:extLst>
            <c:ext xmlns:c16="http://schemas.microsoft.com/office/drawing/2014/chart" uri="{C3380CC4-5D6E-409C-BE32-E72D297353CC}">
              <c16:uniqueId val="{00000007-8361-4E78-B6D0-F2D4AABE13E9}"/>
            </c:ext>
          </c:extLst>
        </c:ser>
        <c:ser>
          <c:idx val="1"/>
          <c:order val="1"/>
          <c:tx>
            <c:strRef>
              <c:f>Sheet1!$C$1</c:f>
              <c:strCache>
                <c:ptCount val="1"/>
                <c:pt idx="0">
                  <c:v>Somewhat strong</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their own views challenged</c:v>
                </c:pt>
                <c:pt idx="1">
                  <c:v>Ability to see the world from someone else’s perspective</c:v>
                </c:pt>
                <c:pt idx="2">
                  <c:v>Ability to discuss and negotiate controversial issues</c:v>
                </c:pt>
                <c:pt idx="3">
                  <c:v>Ability to have conversations with people who have very different social or political views than their own</c:v>
                </c:pt>
                <c:pt idx="4">
                  <c:v>Willingness to have conversations with people who have very different social or political views than their own</c:v>
                </c:pt>
              </c:strCache>
            </c:strRef>
          </c:cat>
          <c:val>
            <c:numRef>
              <c:f>Sheet1!$C$2:$C$6</c:f>
              <c:numCache>
                <c:formatCode>0%</c:formatCode>
                <c:ptCount val="5"/>
                <c:pt idx="0">
                  <c:v>0.30120481927709997</c:v>
                </c:pt>
                <c:pt idx="1">
                  <c:v>0.33734939759040006</c:v>
                </c:pt>
                <c:pt idx="2">
                  <c:v>0.4698795180723</c:v>
                </c:pt>
                <c:pt idx="3">
                  <c:v>0.33734939759040006</c:v>
                </c:pt>
                <c:pt idx="4">
                  <c:v>0.28915662650599999</c:v>
                </c:pt>
              </c:numCache>
            </c:numRef>
          </c:val>
          <c:extLst>
            <c:ext xmlns:c16="http://schemas.microsoft.com/office/drawing/2014/chart" uri="{C3380CC4-5D6E-409C-BE32-E72D297353CC}">
              <c16:uniqueId val="{00000008-8361-4E78-B6D0-F2D4AABE13E9}"/>
            </c:ext>
          </c:extLst>
        </c:ser>
        <c:ser>
          <c:idx val="2"/>
          <c:order val="2"/>
          <c:tx>
            <c:strRef>
              <c:f>Sheet1!$D$1</c:f>
              <c:strCache>
                <c:ptCount val="1"/>
                <c:pt idx="0">
                  <c:v>Average</c:v>
                </c:pt>
              </c:strCache>
            </c:strRef>
          </c:tx>
          <c:spPr>
            <a:solidFill>
              <a:srgbClr val="006298">
                <a:lumMod val="20000"/>
                <a:lumOff val="80000"/>
              </a:srgb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their own views challenged</c:v>
                </c:pt>
                <c:pt idx="1">
                  <c:v>Ability to see the world from someone else’s perspective</c:v>
                </c:pt>
                <c:pt idx="2">
                  <c:v>Ability to discuss and negotiate controversial issues</c:v>
                </c:pt>
                <c:pt idx="3">
                  <c:v>Ability to have conversations with people who have very different social or political views than their own</c:v>
                </c:pt>
                <c:pt idx="4">
                  <c:v>Willingness to have conversations with people who have very different social or political views than their own</c:v>
                </c:pt>
              </c:strCache>
            </c:strRef>
          </c:cat>
          <c:val>
            <c:numRef>
              <c:f>Sheet1!$D$2:$D$6</c:f>
              <c:numCache>
                <c:formatCode>0%</c:formatCode>
                <c:ptCount val="5"/>
                <c:pt idx="0">
                  <c:v>0.33734939759040006</c:v>
                </c:pt>
                <c:pt idx="1">
                  <c:v>0.34939759036140006</c:v>
                </c:pt>
                <c:pt idx="2">
                  <c:v>0.1807228915663</c:v>
                </c:pt>
                <c:pt idx="3">
                  <c:v>0.25301204819279999</c:v>
                </c:pt>
                <c:pt idx="4">
                  <c:v>0.1927710843373</c:v>
                </c:pt>
              </c:numCache>
            </c:numRef>
          </c:val>
          <c:extLst>
            <c:ext xmlns:c16="http://schemas.microsoft.com/office/drawing/2014/chart" uri="{C3380CC4-5D6E-409C-BE32-E72D297353CC}">
              <c16:uniqueId val="{00000009-8361-4E78-B6D0-F2D4AABE13E9}"/>
            </c:ext>
          </c:extLst>
        </c:ser>
        <c:ser>
          <c:idx val="3"/>
          <c:order val="3"/>
          <c:tx>
            <c:strRef>
              <c:f>Sheet1!$E$1</c:f>
              <c:strCache>
                <c:ptCount val="1"/>
                <c:pt idx="0">
                  <c:v>Somewhat weak</c:v>
                </c:pt>
              </c:strCache>
            </c:strRef>
          </c:tx>
          <c:spPr>
            <a:solidFill>
              <a:srgbClr val="EB81D7"/>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their own views challenged</c:v>
                </c:pt>
                <c:pt idx="1">
                  <c:v>Ability to see the world from someone else’s perspective</c:v>
                </c:pt>
                <c:pt idx="2">
                  <c:v>Ability to discuss and negotiate controversial issues</c:v>
                </c:pt>
                <c:pt idx="3">
                  <c:v>Ability to have conversations with people who have very different social or political views than their own</c:v>
                </c:pt>
                <c:pt idx="4">
                  <c:v>Willingness to have conversations with people who have very different social or political views than their own</c:v>
                </c:pt>
              </c:strCache>
            </c:strRef>
          </c:cat>
          <c:val>
            <c:numRef>
              <c:f>Sheet1!$E$2:$E$6</c:f>
              <c:numCache>
                <c:formatCode>0%</c:formatCode>
                <c:ptCount val="5"/>
                <c:pt idx="0">
                  <c:v>9.6385542168669999E-2</c:v>
                </c:pt>
                <c:pt idx="1">
                  <c:v>1.2048192771079999E-2</c:v>
                </c:pt>
                <c:pt idx="2">
                  <c:v>3.6144578313249999E-2</c:v>
                </c:pt>
                <c:pt idx="3">
                  <c:v>0</c:v>
                </c:pt>
                <c:pt idx="4">
                  <c:v>3.6144578313249999E-2</c:v>
                </c:pt>
              </c:numCache>
            </c:numRef>
          </c:val>
          <c:extLst>
            <c:ext xmlns:c16="http://schemas.microsoft.com/office/drawing/2014/chart" uri="{C3380CC4-5D6E-409C-BE32-E72D297353CC}">
              <c16:uniqueId val="{0000000A-8361-4E78-B6D0-F2D4AABE13E9}"/>
            </c:ext>
          </c:extLst>
        </c:ser>
        <c:ser>
          <c:idx val="4"/>
          <c:order val="4"/>
          <c:tx>
            <c:strRef>
              <c:f>Sheet1!$F$1</c:f>
              <c:strCache>
                <c:ptCount val="1"/>
                <c:pt idx="0">
                  <c:v>A major weakness</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their own views challenged</c:v>
                </c:pt>
                <c:pt idx="1">
                  <c:v>Ability to see the world from someone else’s perspective</c:v>
                </c:pt>
                <c:pt idx="2">
                  <c:v>Ability to discuss and negotiate controversial issues</c:v>
                </c:pt>
                <c:pt idx="3">
                  <c:v>Ability to have conversations with people who have very different social or political views than their own</c:v>
                </c:pt>
                <c:pt idx="4">
                  <c:v>Willingness to have conversations with people who have very different social or political views than their own</c:v>
                </c:pt>
              </c:strCache>
            </c:strRef>
          </c:cat>
          <c:val>
            <c:numRef>
              <c:f>Sheet1!$F$2:$F$6</c:f>
              <c:numCache>
                <c:formatCode>0%</c:formatCode>
                <c:ptCount val="5"/>
                <c:pt idx="0">
                  <c:v>1.2048192771079999E-2</c:v>
                </c:pt>
                <c:pt idx="1">
                  <c:v>1.2048192771079999E-2</c:v>
                </c:pt>
                <c:pt idx="2">
                  <c:v>1.2048192771079999E-2</c:v>
                </c:pt>
                <c:pt idx="3">
                  <c:v>1.2048192771079999E-2</c:v>
                </c:pt>
                <c:pt idx="4">
                  <c:v>1.2048192771079999E-2</c:v>
                </c:pt>
              </c:numCache>
            </c:numRef>
          </c:val>
          <c:extLst>
            <c:ext xmlns:c16="http://schemas.microsoft.com/office/drawing/2014/chart" uri="{C3380CC4-5D6E-409C-BE32-E72D297353CC}">
              <c16:uniqueId val="{0000000B-8361-4E78-B6D0-F2D4AABE13E9}"/>
            </c:ext>
          </c:extLst>
        </c:ser>
        <c:ser>
          <c:idx val="5"/>
          <c:order val="5"/>
          <c:tx>
            <c:strRef>
              <c:f>Sheet1!$G$1</c:f>
              <c:strCache>
                <c:ptCount val="1"/>
                <c:pt idx="0">
                  <c:v>Not sure</c:v>
                </c:pt>
              </c:strCache>
            </c:strRef>
          </c:tx>
          <c:spPr>
            <a:solidFill>
              <a:srgbClr val="DDDDDD"/>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Openness to having their own views challenged</c:v>
                </c:pt>
                <c:pt idx="1">
                  <c:v>Ability to see the world from someone else’s perspective</c:v>
                </c:pt>
                <c:pt idx="2">
                  <c:v>Ability to discuss and negotiate controversial issues</c:v>
                </c:pt>
                <c:pt idx="3">
                  <c:v>Ability to have conversations with people who have very different social or political views than their own</c:v>
                </c:pt>
                <c:pt idx="4">
                  <c:v>Willingness to have conversations with people who have very different social or political views than their own</c:v>
                </c:pt>
              </c:strCache>
            </c:strRef>
          </c:cat>
          <c:val>
            <c:numRef>
              <c:f>Sheet1!$G$2:$G$6</c:f>
              <c:numCache>
                <c:formatCode>0%</c:formatCode>
                <c:ptCount val="5"/>
                <c:pt idx="0">
                  <c:v>0.1204819277108</c:v>
                </c:pt>
                <c:pt idx="1">
                  <c:v>8.4337349397590008E-2</c:v>
                </c:pt>
                <c:pt idx="2">
                  <c:v>9.6385542168669999E-2</c:v>
                </c:pt>
                <c:pt idx="3">
                  <c:v>9.6385542168669999E-2</c:v>
                </c:pt>
                <c:pt idx="4">
                  <c:v>0.1204819277108</c:v>
                </c:pt>
              </c:numCache>
            </c:numRef>
          </c:val>
          <c:extLst>
            <c:ext xmlns:c16="http://schemas.microsoft.com/office/drawing/2014/chart" uri="{C3380CC4-5D6E-409C-BE32-E72D297353CC}">
              <c16:uniqueId val="{0000000C-8361-4E78-B6D0-F2D4AABE13E9}"/>
            </c:ext>
          </c:extLst>
        </c:ser>
        <c:dLbls>
          <c:showLegendKey val="0"/>
          <c:showVal val="0"/>
          <c:showCatName val="0"/>
          <c:showSerName val="0"/>
          <c:showPercent val="0"/>
          <c:showBubbleSize val="0"/>
        </c:dLbls>
        <c:gapWidth val="150"/>
        <c:overlap val="10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Openness to having their own views challenged</a:t>
            </a:r>
            <a:endParaRPr lang="en-US" baseline="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0.13</c:v>
                </c:pt>
                <c:pt idx="1">
                  <c:v>0.21</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0.3</c:v>
                </c:pt>
                <c:pt idx="1">
                  <c:v>0.35</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0.34</c:v>
                </c:pt>
                <c:pt idx="1">
                  <c:v>0.28000000000000003</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0.1</c:v>
                </c:pt>
                <c:pt idx="1">
                  <c:v>0.13</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c:v>
                </c:pt>
              </c:numCache>
            </c:numRef>
          </c:val>
          <c:extLst>
            <c:ext xmlns:c16="http://schemas.microsoft.com/office/drawing/2014/chart" uri="{C3380CC4-5D6E-409C-BE32-E72D297353CC}">
              <c16:uniqueId val="{00000005-1CCA-4AD5-B77B-9FE52D540D45}"/>
            </c:ext>
          </c:extLst>
        </c:ser>
        <c:ser>
          <c:idx val="5"/>
          <c:order val="5"/>
          <c:tx>
            <c:strRef>
              <c:f>Sheet1!$A$7</c:f>
              <c:strCache>
                <c:ptCount val="1"/>
                <c:pt idx="0">
                  <c:v>Not sure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Sheet1!$B$7:$C$7</c:f>
              <c:numCache>
                <c:formatCode>0%</c:formatCode>
                <c:ptCount val="2"/>
                <c:pt idx="0">
                  <c:v>0.12</c:v>
                </c:pt>
                <c:pt idx="1">
                  <c:v>0.02</c:v>
                </c:pt>
              </c:numCache>
            </c:numRef>
          </c:val>
          <c:extLst>
            <c:ext xmlns:c16="http://schemas.microsoft.com/office/drawing/2014/chart" uri="{C3380CC4-5D6E-409C-BE32-E72D297353CC}">
              <c16:uniqueId val="{00000000-59E9-4937-8C0E-CC023BD60A84}"/>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Ability to see the</a:t>
            </a:r>
            <a:r>
              <a:rPr lang="en-US" baseline="0" dirty="0"/>
              <a:t> world from someone else’s perspective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0.2</c:v>
                </c:pt>
                <c:pt idx="1">
                  <c:v>0.15</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0.34</c:v>
                </c:pt>
                <c:pt idx="1">
                  <c:v>0.51</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0.35</c:v>
                </c:pt>
                <c:pt idx="1">
                  <c:v>0.16</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0.01</c:v>
                </c:pt>
                <c:pt idx="1">
                  <c:v>0.13</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0.04</c:v>
                </c:pt>
              </c:numCache>
            </c:numRef>
          </c:val>
          <c:extLst>
            <c:ext xmlns:c16="http://schemas.microsoft.com/office/drawing/2014/chart" uri="{C3380CC4-5D6E-409C-BE32-E72D297353CC}">
              <c16:uniqueId val="{00000005-1CCA-4AD5-B77B-9FE52D540D45}"/>
            </c:ext>
          </c:extLst>
        </c:ser>
        <c:ser>
          <c:idx val="5"/>
          <c:order val="5"/>
          <c:tx>
            <c:strRef>
              <c:f>Sheet1!$A$7</c:f>
              <c:strCache>
                <c:ptCount val="1"/>
                <c:pt idx="0">
                  <c:v>Not sure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Sheet1!$B$7:$C$7</c:f>
              <c:numCache>
                <c:formatCode>0%</c:formatCode>
                <c:ptCount val="2"/>
                <c:pt idx="0">
                  <c:v>0.08</c:v>
                </c:pt>
                <c:pt idx="1">
                  <c:v>0.01</c:v>
                </c:pt>
              </c:numCache>
            </c:numRef>
          </c:val>
          <c:extLst>
            <c:ext xmlns:c16="http://schemas.microsoft.com/office/drawing/2014/chart" uri="{C3380CC4-5D6E-409C-BE32-E72D297353CC}">
              <c16:uniqueId val="{00000000-59E9-4937-8C0E-CC023BD60A84}"/>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Ability to discuss and negotiate controversial issues</a:t>
            </a:r>
            <a:endParaRPr lang="en-US" baseline="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0.2</c:v>
                </c:pt>
                <c:pt idx="1">
                  <c:v>0.3</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0.47</c:v>
                </c:pt>
                <c:pt idx="1">
                  <c:v>0.38</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0.18</c:v>
                </c:pt>
                <c:pt idx="1">
                  <c:v>0.24</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0.04</c:v>
                </c:pt>
                <c:pt idx="1">
                  <c:v>0.05</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0.02</c:v>
                </c:pt>
              </c:numCache>
            </c:numRef>
          </c:val>
          <c:extLst>
            <c:ext xmlns:c16="http://schemas.microsoft.com/office/drawing/2014/chart" uri="{C3380CC4-5D6E-409C-BE32-E72D297353CC}">
              <c16:uniqueId val="{00000005-1CCA-4AD5-B77B-9FE52D540D45}"/>
            </c:ext>
          </c:extLst>
        </c:ser>
        <c:ser>
          <c:idx val="5"/>
          <c:order val="5"/>
          <c:tx>
            <c:strRef>
              <c:f>Sheet1!$A$7</c:f>
              <c:strCache>
                <c:ptCount val="1"/>
                <c:pt idx="0">
                  <c:v>Not sure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Sheet1!$B$7:$C$7</c:f>
              <c:numCache>
                <c:formatCode>0%</c:formatCode>
                <c:ptCount val="2"/>
                <c:pt idx="0">
                  <c:v>0.1</c:v>
                </c:pt>
                <c:pt idx="1">
                  <c:v>0</c:v>
                </c:pt>
              </c:numCache>
            </c:numRef>
          </c:val>
          <c:extLst>
            <c:ext xmlns:c16="http://schemas.microsoft.com/office/drawing/2014/chart" uri="{C3380CC4-5D6E-409C-BE32-E72D297353CC}">
              <c16:uniqueId val="{00000000-59E9-4937-8C0E-CC023BD60A84}"/>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dirty="0"/>
              <a:t>Ability to have conversations with people that have very different political</a:t>
            </a:r>
            <a:r>
              <a:rPr lang="en-US" sz="1800" baseline="0" dirty="0"/>
              <a:t> or social views than my own</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0.3</c:v>
                </c:pt>
                <c:pt idx="1">
                  <c:v>0.26</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0.34</c:v>
                </c:pt>
                <c:pt idx="1">
                  <c:v>0.48</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0.25</c:v>
                </c:pt>
                <c:pt idx="1">
                  <c:v>0.22</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c:v>
                </c:pt>
                <c:pt idx="1">
                  <c:v>0.04</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0.01</c:v>
                </c:pt>
              </c:numCache>
            </c:numRef>
          </c:val>
          <c:extLst>
            <c:ext xmlns:c16="http://schemas.microsoft.com/office/drawing/2014/chart" uri="{C3380CC4-5D6E-409C-BE32-E72D297353CC}">
              <c16:uniqueId val="{00000005-1CCA-4AD5-B77B-9FE52D540D45}"/>
            </c:ext>
          </c:extLst>
        </c:ser>
        <c:ser>
          <c:idx val="5"/>
          <c:order val="5"/>
          <c:tx>
            <c:strRef>
              <c:f>Sheet1!$A$7</c:f>
              <c:strCache>
                <c:ptCount val="1"/>
                <c:pt idx="0">
                  <c:v>Not sure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Sheet1!$B$7:$C$7</c:f>
              <c:numCache>
                <c:formatCode>0%</c:formatCode>
                <c:ptCount val="2"/>
                <c:pt idx="0">
                  <c:v>0.1</c:v>
                </c:pt>
                <c:pt idx="1">
                  <c:v>0</c:v>
                </c:pt>
              </c:numCache>
            </c:numRef>
          </c:val>
          <c:extLst>
            <c:ext xmlns:c16="http://schemas.microsoft.com/office/drawing/2014/chart" uri="{C3380CC4-5D6E-409C-BE32-E72D297353CC}">
              <c16:uniqueId val="{00000000-59E9-4937-8C0E-CC023BD60A84}"/>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Willingness to have conversations with people that have very different political</a:t>
            </a:r>
            <a:r>
              <a:rPr lang="en-US" baseline="0" dirty="0"/>
              <a:t> or social views than my own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A major strength</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0.35</c:v>
                </c:pt>
                <c:pt idx="1">
                  <c:v>0.38</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Somewhat strong</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0.28999999999999998</c:v>
                </c:pt>
                <c:pt idx="1">
                  <c:v>0.37</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Average</c:v>
                </c:pt>
              </c:strCache>
            </c:strRef>
          </c:tx>
          <c:spPr>
            <a:solidFill>
              <a:schemeClr val="accent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0.19</c:v>
                </c:pt>
                <c:pt idx="1">
                  <c:v>0.16</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Somewhat weak</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0.04</c:v>
                </c:pt>
                <c:pt idx="1">
                  <c:v>0.09</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A major weakness</c:v>
                </c:pt>
              </c:strCache>
            </c:strRef>
          </c:tx>
          <c:spPr>
            <a:solidFill>
              <a:srgbClr val="7030A0"/>
            </a:solidFill>
            <a:ln>
              <a:noFill/>
            </a:ln>
            <a:effectLst/>
          </c:spPr>
          <c:invertIfNegative val="0"/>
          <c:cat>
            <c:strRef>
              <c:f>Sheet1!$B$1:$C$1</c:f>
              <c:strCache>
                <c:ptCount val="2"/>
                <c:pt idx="0">
                  <c:v>Pre-survey</c:v>
                </c:pt>
                <c:pt idx="1">
                  <c:v>Post-survey</c:v>
                </c:pt>
              </c:strCache>
            </c:strRef>
          </c:cat>
          <c:val>
            <c:numRef>
              <c:f>Sheet1!$B$6:$C$6</c:f>
              <c:numCache>
                <c:formatCode>0%</c:formatCode>
                <c:ptCount val="2"/>
                <c:pt idx="0">
                  <c:v>0.01</c:v>
                </c:pt>
                <c:pt idx="1">
                  <c:v>0</c:v>
                </c:pt>
              </c:numCache>
            </c:numRef>
          </c:val>
          <c:extLst>
            <c:ext xmlns:c16="http://schemas.microsoft.com/office/drawing/2014/chart" uri="{C3380CC4-5D6E-409C-BE32-E72D297353CC}">
              <c16:uniqueId val="{00000005-1CCA-4AD5-B77B-9FE52D540D45}"/>
            </c:ext>
          </c:extLst>
        </c:ser>
        <c:ser>
          <c:idx val="5"/>
          <c:order val="5"/>
          <c:tx>
            <c:strRef>
              <c:f>Sheet1!$A$7</c:f>
              <c:strCache>
                <c:ptCount val="1"/>
                <c:pt idx="0">
                  <c:v>Not sure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Sheet1!$B$7:$C$7</c:f>
              <c:numCache>
                <c:formatCode>0%</c:formatCode>
                <c:ptCount val="2"/>
                <c:pt idx="0">
                  <c:v>0.12</c:v>
                </c:pt>
                <c:pt idx="1">
                  <c:v>0.01</c:v>
                </c:pt>
              </c:numCache>
            </c:numRef>
          </c:val>
          <c:extLst>
            <c:ext xmlns:c16="http://schemas.microsoft.com/office/drawing/2014/chart" uri="{C3380CC4-5D6E-409C-BE32-E72D297353CC}">
              <c16:uniqueId val="{00000000-59E9-4937-8C0E-CC023BD60A84}"/>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Are you of Hispanic, Latino, or Spanish origin? (Please select all that apply)</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No, not of Hispanic, Latino, or Spanish origin</c:v>
                </c:pt>
                <c:pt idx="1">
                  <c:v>Yes, Cuban</c:v>
                </c:pt>
                <c:pt idx="2">
                  <c:v>Yes, Mexican</c:v>
                </c:pt>
                <c:pt idx="3">
                  <c:v>Yes, Puerto Rican</c:v>
                </c:pt>
                <c:pt idx="4">
                  <c:v>Yes, another Hispanic, Latino, or Spanish origin</c:v>
                </c:pt>
                <c:pt idx="5">
                  <c:v>I do not wish to respond</c:v>
                </c:pt>
              </c:strCache>
            </c:strRef>
          </c:cat>
          <c:val>
            <c:numRef>
              <c:f>Sheet1!$B$2:$B$7</c:f>
              <c:numCache>
                <c:formatCode>0%</c:formatCode>
                <c:ptCount val="6"/>
                <c:pt idx="0">
                  <c:v>0.81927710843369994</c:v>
                </c:pt>
                <c:pt idx="1">
                  <c:v>1.2048192771079999E-2</c:v>
                </c:pt>
                <c:pt idx="2">
                  <c:v>7.228915662650999E-2</c:v>
                </c:pt>
                <c:pt idx="3">
                  <c:v>1.2048192771079999E-2</c:v>
                </c:pt>
                <c:pt idx="4">
                  <c:v>9.6385542168669999E-2</c:v>
                </c:pt>
                <c:pt idx="5">
                  <c:v>2.4096385542170001E-2</c:v>
                </c:pt>
              </c:numCache>
            </c:numRef>
          </c:val>
          <c:extLst>
            <c:ext xmlns:c16="http://schemas.microsoft.com/office/drawing/2014/chart" uri="{C3380CC4-5D6E-409C-BE32-E72D297353CC}">
              <c16:uniqueId val="{00000004-05C6-4649-93A2-41EF51907A1A}"/>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Please let us know how much you agree or disagree with the following statements. </a:t>
            </a:r>
          </a:p>
        </c:rich>
      </c:tx>
      <c:overlay val="0"/>
    </c:title>
    <c:autoTitleDeleted val="0"/>
    <c:plotArea>
      <c:layout/>
      <c:barChart>
        <c:barDir val="col"/>
        <c:grouping val="percentStacked"/>
        <c:varyColors val="0"/>
        <c:ser>
          <c:idx val="0"/>
          <c:order val="0"/>
          <c:tx>
            <c:strRef>
              <c:f>Sheet1!$B$1</c:f>
              <c:strCache>
                <c:ptCount val="1"/>
                <c:pt idx="0">
                  <c:v>Completely agree</c:v>
                </c:pt>
              </c:strCache>
            </c:strRef>
          </c:tx>
          <c:spPr>
            <a:solidFill>
              <a:srgbClr val="0070C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enjoy having conversations with people who have very different social or political views than my own</c:v>
                </c:pt>
                <c:pt idx="1">
                  <c:v>am good friends with someone who has very different social or political views than my own</c:v>
                </c:pt>
              </c:strCache>
            </c:strRef>
          </c:cat>
          <c:val>
            <c:numRef>
              <c:f>Sheet1!$B$2:$B$3</c:f>
              <c:numCache>
                <c:formatCode>0%</c:formatCode>
                <c:ptCount val="2"/>
                <c:pt idx="0">
                  <c:v>0.28915662650599999</c:v>
                </c:pt>
                <c:pt idx="1">
                  <c:v>0.45783132530120002</c:v>
                </c:pt>
              </c:numCache>
            </c:numRef>
          </c:val>
          <c:extLst>
            <c:ext xmlns:c16="http://schemas.microsoft.com/office/drawing/2014/chart" uri="{C3380CC4-5D6E-409C-BE32-E72D297353CC}">
              <c16:uniqueId val="{00000006-F4B3-4C50-97AA-973F5C292797}"/>
            </c:ext>
          </c:extLst>
        </c:ser>
        <c:ser>
          <c:idx val="1"/>
          <c:order val="1"/>
          <c:tx>
            <c:strRef>
              <c:f>Sheet1!$C$1</c:f>
              <c:strCache>
                <c:ptCount val="1"/>
                <c:pt idx="0">
                  <c:v>Generally agree</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enjoy having conversations with people who have very different social or political views than my own</c:v>
                </c:pt>
                <c:pt idx="1">
                  <c:v>am good friends with someone who has very different social or political views than my own</c:v>
                </c:pt>
              </c:strCache>
            </c:strRef>
          </c:cat>
          <c:val>
            <c:numRef>
              <c:f>Sheet1!$C$2:$C$3</c:f>
              <c:numCache>
                <c:formatCode>0%</c:formatCode>
                <c:ptCount val="2"/>
                <c:pt idx="0">
                  <c:v>0.4698795180723</c:v>
                </c:pt>
                <c:pt idx="1">
                  <c:v>0.28915662650599999</c:v>
                </c:pt>
              </c:numCache>
            </c:numRef>
          </c:val>
          <c:extLst>
            <c:ext xmlns:c16="http://schemas.microsoft.com/office/drawing/2014/chart" uri="{C3380CC4-5D6E-409C-BE32-E72D297353CC}">
              <c16:uniqueId val="{00000007-F4B3-4C50-97AA-973F5C292797}"/>
            </c:ext>
          </c:extLst>
        </c:ser>
        <c:ser>
          <c:idx val="2"/>
          <c:order val="2"/>
          <c:tx>
            <c:strRef>
              <c:f>Sheet1!$D$1</c:f>
              <c:strCache>
                <c:ptCount val="1"/>
                <c:pt idx="0">
                  <c:v>Generally disagree</c:v>
                </c:pt>
              </c:strCache>
            </c:strRef>
          </c:tx>
          <c:spPr>
            <a:solidFill>
              <a:srgbClr val="EB81D7"/>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enjoy having conversations with people who have very different social or political views than my own</c:v>
                </c:pt>
                <c:pt idx="1">
                  <c:v>am good friends with someone who has very different social or political views than my own</c:v>
                </c:pt>
              </c:strCache>
            </c:strRef>
          </c:cat>
          <c:val>
            <c:numRef>
              <c:f>Sheet1!$D$2:$D$3</c:f>
              <c:numCache>
                <c:formatCode>0%</c:formatCode>
                <c:ptCount val="2"/>
                <c:pt idx="0">
                  <c:v>0.13253012048189999</c:v>
                </c:pt>
                <c:pt idx="1">
                  <c:v>0.10843373493979999</c:v>
                </c:pt>
              </c:numCache>
            </c:numRef>
          </c:val>
          <c:extLst>
            <c:ext xmlns:c16="http://schemas.microsoft.com/office/drawing/2014/chart" uri="{C3380CC4-5D6E-409C-BE32-E72D297353CC}">
              <c16:uniqueId val="{00000008-F4B3-4C50-97AA-973F5C292797}"/>
            </c:ext>
          </c:extLst>
        </c:ser>
        <c:ser>
          <c:idx val="3"/>
          <c:order val="3"/>
          <c:tx>
            <c:strRef>
              <c:f>Sheet1!$E$1</c:f>
              <c:strCache>
                <c:ptCount val="1"/>
                <c:pt idx="0">
                  <c:v>Completely disagree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enjoy having conversations with people who have very different social or political views than my own</c:v>
                </c:pt>
                <c:pt idx="1">
                  <c:v>am good friends with someone who has very different social or political views than my own</c:v>
                </c:pt>
              </c:strCache>
            </c:strRef>
          </c:cat>
          <c:val>
            <c:numRef>
              <c:f>Sheet1!$E$2:$E$3</c:f>
              <c:numCache>
                <c:formatCode>0%</c:formatCode>
                <c:ptCount val="2"/>
                <c:pt idx="0">
                  <c:v>2.4096385542170001E-2</c:v>
                </c:pt>
                <c:pt idx="1">
                  <c:v>8.4337349397590008E-2</c:v>
                </c:pt>
              </c:numCache>
            </c:numRef>
          </c:val>
          <c:extLst>
            <c:ext xmlns:c16="http://schemas.microsoft.com/office/drawing/2014/chart" uri="{C3380CC4-5D6E-409C-BE32-E72D297353CC}">
              <c16:uniqueId val="{00000009-F4B3-4C50-97AA-973F5C292797}"/>
            </c:ext>
          </c:extLst>
        </c:ser>
        <c:ser>
          <c:idx val="4"/>
          <c:order val="4"/>
          <c:tx>
            <c:strRef>
              <c:f>Sheet1!$F$1</c:f>
              <c:strCache>
                <c:ptCount val="1"/>
                <c:pt idx="0">
                  <c:v>Not sure</c:v>
                </c:pt>
              </c:strCache>
            </c:strRef>
          </c:tx>
          <c:spPr>
            <a:solidFill>
              <a:srgbClr val="B2B2B2">
                <a:lumMod val="60000"/>
                <a:lumOff val="40000"/>
              </a:srgb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enjoy having conversations with people who have very different social or political views than my own</c:v>
                </c:pt>
                <c:pt idx="1">
                  <c:v>am good friends with someone who has very different social or political views than my own</c:v>
                </c:pt>
              </c:strCache>
            </c:strRef>
          </c:cat>
          <c:val>
            <c:numRef>
              <c:f>Sheet1!$F$2:$F$3</c:f>
              <c:numCache>
                <c:formatCode>0%</c:formatCode>
                <c:ptCount val="2"/>
                <c:pt idx="0">
                  <c:v>8.4337349397590008E-2</c:v>
                </c:pt>
                <c:pt idx="1">
                  <c:v>6.024096385542E-2</c:v>
                </c:pt>
              </c:numCache>
            </c:numRef>
          </c:val>
          <c:extLst>
            <c:ext xmlns:c16="http://schemas.microsoft.com/office/drawing/2014/chart" uri="{C3380CC4-5D6E-409C-BE32-E72D297353CC}">
              <c16:uniqueId val="{0000000A-F4B3-4C50-97AA-973F5C292797}"/>
            </c:ext>
          </c:extLst>
        </c:ser>
        <c:dLbls>
          <c:showLegendKey val="0"/>
          <c:showVal val="0"/>
          <c:showCatName val="0"/>
          <c:showSerName val="0"/>
          <c:showPercent val="0"/>
          <c:showBubbleSize val="0"/>
        </c:dLbls>
        <c:gapWidth val="150"/>
        <c:overlap val="10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I enjoy having conversations with people who have very different social or political views</a:t>
            </a:r>
            <a:r>
              <a:rPr lang="en-US" baseline="0" dirty="0"/>
              <a:t> than my own</a:t>
            </a:r>
            <a:r>
              <a:rPr lang="en-US" dirty="0"/>
              <a:t> </a:t>
            </a:r>
            <a:endParaRPr lang="en-US" baseline="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Completely agree</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0.28999999999999998</c:v>
                </c:pt>
                <c:pt idx="1">
                  <c:v>0.28000000000000003</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Generally agree</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0.47</c:v>
                </c:pt>
                <c:pt idx="1">
                  <c:v>0.59</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Generally disagree</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0.13</c:v>
                </c:pt>
                <c:pt idx="1">
                  <c:v>7.0000000000000007E-2</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Completely disagree</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0.02</c:v>
                </c:pt>
                <c:pt idx="1">
                  <c:v>0.02</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Not sure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Sheet1!$B$6:$C$6</c:f>
              <c:numCache>
                <c:formatCode>0%</c:formatCode>
                <c:ptCount val="2"/>
                <c:pt idx="0">
                  <c:v>0.08</c:v>
                </c:pt>
                <c:pt idx="1">
                  <c:v>0.04</c:v>
                </c:pt>
              </c:numCache>
            </c:numRef>
          </c:val>
          <c:extLst>
            <c:ext xmlns:c16="http://schemas.microsoft.com/office/drawing/2014/chart" uri="{C3380CC4-5D6E-409C-BE32-E72D297353CC}">
              <c16:uniqueId val="{00000005-1CCA-4AD5-B77B-9FE52D540D45}"/>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I am good friends with someone who has</a:t>
            </a:r>
            <a:r>
              <a:rPr lang="en-US" baseline="0" dirty="0"/>
              <a:t> </a:t>
            </a:r>
            <a:r>
              <a:rPr lang="en-US" dirty="0"/>
              <a:t>very different social or political views</a:t>
            </a:r>
            <a:r>
              <a:rPr lang="en-US" baseline="0" dirty="0"/>
              <a:t> than my own</a:t>
            </a:r>
            <a:r>
              <a:rPr lang="en-US" dirty="0"/>
              <a:t> </a:t>
            </a:r>
            <a:endParaRPr lang="en-US" baseline="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Sheet1!$A$2</c:f>
              <c:strCache>
                <c:ptCount val="1"/>
                <c:pt idx="0">
                  <c:v>Completely agree</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Sheet1!$B$2:$C$2</c:f>
              <c:numCache>
                <c:formatCode>0%</c:formatCode>
                <c:ptCount val="2"/>
                <c:pt idx="0">
                  <c:v>0.46</c:v>
                </c:pt>
                <c:pt idx="1">
                  <c:v>0.49</c:v>
                </c:pt>
              </c:numCache>
            </c:numRef>
          </c:val>
          <c:extLst>
            <c:ext xmlns:c16="http://schemas.microsoft.com/office/drawing/2014/chart" uri="{C3380CC4-5D6E-409C-BE32-E72D297353CC}">
              <c16:uniqueId val="{00000000-1CCA-4AD5-B77B-9FE52D540D45}"/>
            </c:ext>
          </c:extLst>
        </c:ser>
        <c:ser>
          <c:idx val="1"/>
          <c:order val="1"/>
          <c:tx>
            <c:strRef>
              <c:f>Sheet1!$A$3</c:f>
              <c:strCache>
                <c:ptCount val="1"/>
                <c:pt idx="0">
                  <c:v>Generally agree</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Sheet1!$B$3:$C$3</c:f>
              <c:numCache>
                <c:formatCode>0%</c:formatCode>
                <c:ptCount val="2"/>
                <c:pt idx="0">
                  <c:v>0.28999999999999998</c:v>
                </c:pt>
                <c:pt idx="1">
                  <c:v>0.3</c:v>
                </c:pt>
              </c:numCache>
            </c:numRef>
          </c:val>
          <c:extLst>
            <c:ext xmlns:c16="http://schemas.microsoft.com/office/drawing/2014/chart" uri="{C3380CC4-5D6E-409C-BE32-E72D297353CC}">
              <c16:uniqueId val="{00000001-1CCA-4AD5-B77B-9FE52D540D45}"/>
            </c:ext>
          </c:extLst>
        </c:ser>
        <c:ser>
          <c:idx val="2"/>
          <c:order val="2"/>
          <c:tx>
            <c:strRef>
              <c:f>Sheet1!$A$4</c:f>
              <c:strCache>
                <c:ptCount val="1"/>
                <c:pt idx="0">
                  <c:v>Generally disagree</c:v>
                </c:pt>
              </c:strCache>
            </c:strRef>
          </c:tx>
          <c:spPr>
            <a:solidFill>
              <a:srgbClr val="EB81D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Sheet1!$B$4:$C$4</c:f>
              <c:numCache>
                <c:formatCode>0%</c:formatCode>
                <c:ptCount val="2"/>
                <c:pt idx="0">
                  <c:v>0.11</c:v>
                </c:pt>
                <c:pt idx="1">
                  <c:v>0.1</c:v>
                </c:pt>
              </c:numCache>
            </c:numRef>
          </c:val>
          <c:extLst>
            <c:ext xmlns:c16="http://schemas.microsoft.com/office/drawing/2014/chart" uri="{C3380CC4-5D6E-409C-BE32-E72D297353CC}">
              <c16:uniqueId val="{00000003-1CCA-4AD5-B77B-9FE52D540D45}"/>
            </c:ext>
          </c:extLst>
        </c:ser>
        <c:ser>
          <c:idx val="3"/>
          <c:order val="3"/>
          <c:tx>
            <c:strRef>
              <c:f>Sheet1!$A$5</c:f>
              <c:strCache>
                <c:ptCount val="1"/>
                <c:pt idx="0">
                  <c:v>Completely disagree</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Sheet1!$B$5:$C$5</c:f>
              <c:numCache>
                <c:formatCode>0%</c:formatCode>
                <c:ptCount val="2"/>
                <c:pt idx="0">
                  <c:v>0.08</c:v>
                </c:pt>
                <c:pt idx="1">
                  <c:v>0.05</c:v>
                </c:pt>
              </c:numCache>
            </c:numRef>
          </c:val>
          <c:extLst>
            <c:ext xmlns:c16="http://schemas.microsoft.com/office/drawing/2014/chart" uri="{C3380CC4-5D6E-409C-BE32-E72D297353CC}">
              <c16:uniqueId val="{00000004-1CCA-4AD5-B77B-9FE52D540D45}"/>
            </c:ext>
          </c:extLst>
        </c:ser>
        <c:ser>
          <c:idx val="4"/>
          <c:order val="4"/>
          <c:tx>
            <c:strRef>
              <c:f>Sheet1!$A$6</c:f>
              <c:strCache>
                <c:ptCount val="1"/>
                <c:pt idx="0">
                  <c:v>Not sure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Pre-survey</c:v>
                </c:pt>
                <c:pt idx="1">
                  <c:v>Post-survey</c:v>
                </c:pt>
              </c:strCache>
            </c:strRef>
          </c:cat>
          <c:val>
            <c:numRef>
              <c:f>Sheet1!$B$6:$C$6</c:f>
              <c:numCache>
                <c:formatCode>0%</c:formatCode>
                <c:ptCount val="2"/>
                <c:pt idx="0">
                  <c:v>0.06</c:v>
                </c:pt>
                <c:pt idx="1">
                  <c:v>0.06</c:v>
                </c:pt>
              </c:numCache>
            </c:numRef>
          </c:val>
          <c:extLst>
            <c:ext xmlns:c16="http://schemas.microsoft.com/office/drawing/2014/chart" uri="{C3380CC4-5D6E-409C-BE32-E72D297353CC}">
              <c16:uniqueId val="{00000005-1CCA-4AD5-B77B-9FE52D540D45}"/>
            </c:ext>
          </c:extLst>
        </c:ser>
        <c:dLbls>
          <c:showLegendKey val="0"/>
          <c:showVal val="0"/>
          <c:showCatName val="0"/>
          <c:showSerName val="0"/>
          <c:showPercent val="0"/>
          <c:showBubbleSize val="0"/>
        </c:dLbls>
        <c:gapWidth val="219"/>
        <c:overlap val="100"/>
        <c:axId val="795416880"/>
        <c:axId val="795417208"/>
      </c:barChart>
      <c:catAx>
        <c:axId val="79541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7208"/>
        <c:crosses val="autoZero"/>
        <c:auto val="1"/>
        <c:lblAlgn val="ctr"/>
        <c:lblOffset val="100"/>
        <c:noMultiLvlLbl val="0"/>
      </c:catAx>
      <c:valAx>
        <c:axId val="795417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541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Overall, how would you rate your history camp experience?</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Excellent</c:v>
                </c:pt>
                <c:pt idx="1">
                  <c:v>Good</c:v>
                </c:pt>
                <c:pt idx="2">
                  <c:v>Fair</c:v>
                </c:pt>
                <c:pt idx="3">
                  <c:v>Poor</c:v>
                </c:pt>
              </c:strCache>
            </c:strRef>
          </c:cat>
          <c:val>
            <c:numRef>
              <c:f>Sheet1!$B$2:$B$5</c:f>
              <c:numCache>
                <c:formatCode>0%</c:formatCode>
                <c:ptCount val="4"/>
                <c:pt idx="0">
                  <c:v>0.65853658536589998</c:v>
                </c:pt>
                <c:pt idx="1">
                  <c:v>0.29268292682929997</c:v>
                </c:pt>
                <c:pt idx="2">
                  <c:v>4.878048780488E-2</c:v>
                </c:pt>
                <c:pt idx="3">
                  <c:v>0</c:v>
                </c:pt>
              </c:numCache>
            </c:numRef>
          </c:val>
          <c:extLst>
            <c:ext xmlns:c16="http://schemas.microsoft.com/office/drawing/2014/chart" uri="{C3380CC4-5D6E-409C-BE32-E72D297353CC}">
              <c16:uniqueId val="{00000004-FE62-4181-9397-D0538A0CEBD8}"/>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How much do you agree or disagree with the following statements?</a:t>
            </a:r>
          </a:p>
        </c:rich>
      </c:tx>
      <c:overlay val="0"/>
    </c:title>
    <c:autoTitleDeleted val="0"/>
    <c:plotArea>
      <c:layout/>
      <c:barChart>
        <c:barDir val="bar"/>
        <c:grouping val="percentStacked"/>
        <c:varyColors val="0"/>
        <c:ser>
          <c:idx val="0"/>
          <c:order val="0"/>
          <c:tx>
            <c:strRef>
              <c:f>Sheet1!$B$1</c:f>
              <c:strCache>
                <c:ptCount val="1"/>
                <c:pt idx="0">
                  <c:v>Completely agree</c:v>
                </c:pt>
              </c:strCache>
            </c:strRef>
          </c:tx>
          <c:spPr>
            <a:solidFill>
              <a:srgbClr val="0070C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I will keep in touch with friends I made at this camp</c:v>
                </c:pt>
                <c:pt idx="1">
                  <c:v>I developed strong friendships with other students at this camp</c:v>
                </c:pt>
              </c:strCache>
            </c:strRef>
          </c:cat>
          <c:val>
            <c:numRef>
              <c:f>Sheet1!$B$2:$B$3</c:f>
              <c:numCache>
                <c:formatCode>0%</c:formatCode>
                <c:ptCount val="2"/>
                <c:pt idx="0">
                  <c:v>0.5</c:v>
                </c:pt>
                <c:pt idx="1">
                  <c:v>0.73170731707320003</c:v>
                </c:pt>
              </c:numCache>
            </c:numRef>
          </c:val>
          <c:extLst>
            <c:ext xmlns:c16="http://schemas.microsoft.com/office/drawing/2014/chart" uri="{C3380CC4-5D6E-409C-BE32-E72D297353CC}">
              <c16:uniqueId val="{00000006-A6E5-455A-BA69-314082FE6E1E}"/>
            </c:ext>
          </c:extLst>
        </c:ser>
        <c:ser>
          <c:idx val="1"/>
          <c:order val="1"/>
          <c:tx>
            <c:strRef>
              <c:f>Sheet1!$C$1</c:f>
              <c:strCache>
                <c:ptCount val="1"/>
                <c:pt idx="0">
                  <c:v>Generally agree</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I will keep in touch with friends I made at this camp</c:v>
                </c:pt>
                <c:pt idx="1">
                  <c:v>I developed strong friendships with other students at this camp</c:v>
                </c:pt>
              </c:strCache>
            </c:strRef>
          </c:cat>
          <c:val>
            <c:numRef>
              <c:f>Sheet1!$C$2:$C$3</c:f>
              <c:numCache>
                <c:formatCode>0%</c:formatCode>
                <c:ptCount val="2"/>
                <c:pt idx="0">
                  <c:v>0.42682926829270001</c:v>
                </c:pt>
                <c:pt idx="1">
                  <c:v>0.21951219512200001</c:v>
                </c:pt>
              </c:numCache>
            </c:numRef>
          </c:val>
          <c:extLst>
            <c:ext xmlns:c16="http://schemas.microsoft.com/office/drawing/2014/chart" uri="{C3380CC4-5D6E-409C-BE32-E72D297353CC}">
              <c16:uniqueId val="{00000007-A6E5-455A-BA69-314082FE6E1E}"/>
            </c:ext>
          </c:extLst>
        </c:ser>
        <c:ser>
          <c:idx val="2"/>
          <c:order val="2"/>
          <c:tx>
            <c:strRef>
              <c:f>Sheet1!$D$1</c:f>
              <c:strCache>
                <c:ptCount val="1"/>
                <c:pt idx="0">
                  <c:v>Generally disagree</c:v>
                </c:pt>
              </c:strCache>
            </c:strRef>
          </c:tx>
          <c:spPr>
            <a:solidFill>
              <a:srgbClr val="EB81D7"/>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I will keep in touch with friends I made at this camp</c:v>
                </c:pt>
                <c:pt idx="1">
                  <c:v>I developed strong friendships with other students at this camp</c:v>
                </c:pt>
              </c:strCache>
            </c:strRef>
          </c:cat>
          <c:val>
            <c:numRef>
              <c:f>Sheet1!$D$2:$D$3</c:f>
              <c:numCache>
                <c:formatCode>0%</c:formatCode>
                <c:ptCount val="2"/>
                <c:pt idx="0">
                  <c:v>4.878048780488E-2</c:v>
                </c:pt>
                <c:pt idx="1">
                  <c:v>1.219512195122E-2</c:v>
                </c:pt>
              </c:numCache>
            </c:numRef>
          </c:val>
          <c:extLst>
            <c:ext xmlns:c16="http://schemas.microsoft.com/office/drawing/2014/chart" uri="{C3380CC4-5D6E-409C-BE32-E72D297353CC}">
              <c16:uniqueId val="{00000008-A6E5-455A-BA69-314082FE6E1E}"/>
            </c:ext>
          </c:extLst>
        </c:ser>
        <c:ser>
          <c:idx val="3"/>
          <c:order val="3"/>
          <c:tx>
            <c:strRef>
              <c:f>Sheet1!$E$1</c:f>
              <c:strCache>
                <c:ptCount val="1"/>
                <c:pt idx="0">
                  <c:v>Completely disagree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I will keep in touch with friends I made at this camp</c:v>
                </c:pt>
                <c:pt idx="1">
                  <c:v>I developed strong friendships with other students at this camp</c:v>
                </c:pt>
              </c:strCache>
            </c:strRef>
          </c:cat>
          <c:val>
            <c:numRef>
              <c:f>Sheet1!$E$2:$E$3</c:f>
              <c:numCache>
                <c:formatCode>0%</c:formatCode>
                <c:ptCount val="2"/>
                <c:pt idx="0">
                  <c:v>0</c:v>
                </c:pt>
                <c:pt idx="1">
                  <c:v>2.439024390244E-2</c:v>
                </c:pt>
              </c:numCache>
            </c:numRef>
          </c:val>
          <c:extLst>
            <c:ext xmlns:c16="http://schemas.microsoft.com/office/drawing/2014/chart" uri="{C3380CC4-5D6E-409C-BE32-E72D297353CC}">
              <c16:uniqueId val="{00000009-A6E5-455A-BA69-314082FE6E1E}"/>
            </c:ext>
          </c:extLst>
        </c:ser>
        <c:ser>
          <c:idx val="4"/>
          <c:order val="4"/>
          <c:tx>
            <c:strRef>
              <c:f>Sheet1!$F$1</c:f>
              <c:strCache>
                <c:ptCount val="1"/>
                <c:pt idx="0">
                  <c:v>Not sure</c:v>
                </c:pt>
              </c:strCache>
            </c:strRef>
          </c:tx>
          <c:spPr>
            <a:solidFill>
              <a:srgbClr val="B2B2B2"/>
            </a:solidFill>
          </c:spPr>
          <c:invertIfNegative val="0"/>
          <c:cat>
            <c:strRef>
              <c:f>Sheet1!$A$2:$A$3</c:f>
              <c:strCache>
                <c:ptCount val="2"/>
                <c:pt idx="0">
                  <c:v>I will keep in touch with friends I made at this camp</c:v>
                </c:pt>
                <c:pt idx="1">
                  <c:v>I developed strong friendships with other students at this camp</c:v>
                </c:pt>
              </c:strCache>
            </c:strRef>
          </c:cat>
          <c:val>
            <c:numRef>
              <c:f>Sheet1!$F$2:$F$3</c:f>
              <c:numCache>
                <c:formatCode>0%</c:formatCode>
                <c:ptCount val="2"/>
                <c:pt idx="0">
                  <c:v>2.439024390244E-2</c:v>
                </c:pt>
                <c:pt idx="1">
                  <c:v>1.219512195122E-2</c:v>
                </c:pt>
              </c:numCache>
            </c:numRef>
          </c:val>
          <c:extLst>
            <c:ext xmlns:c16="http://schemas.microsoft.com/office/drawing/2014/chart" uri="{C3380CC4-5D6E-409C-BE32-E72D297353CC}">
              <c16:uniqueId val="{0000000A-A6E5-455A-BA69-314082FE6E1E}"/>
            </c:ext>
          </c:extLst>
        </c:ser>
        <c:dLbls>
          <c:showLegendKey val="0"/>
          <c:showVal val="0"/>
          <c:showCatName val="0"/>
          <c:showSerName val="0"/>
          <c:showPercent val="0"/>
          <c:showBubbleSize val="0"/>
        </c:dLbls>
        <c:gapWidth val="150"/>
        <c:overlap val="100"/>
        <c:axId val="113708416"/>
        <c:axId val="113656960"/>
      </c:barChart>
      <c:catAx>
        <c:axId val="113708416"/>
        <c:scaling>
          <c:orientation val="minMax"/>
        </c:scaling>
        <c:delete val="0"/>
        <c:axPos val="l"/>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b"/>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How would you characterize your participation in the debates?</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Expressed all of my opinions</c:v>
                </c:pt>
                <c:pt idx="1">
                  <c:v>Expressed most of my opinions</c:v>
                </c:pt>
                <c:pt idx="2">
                  <c:v>Expressed some opinions and did not express others</c:v>
                </c:pt>
                <c:pt idx="3">
                  <c:v>Did not express most of my opinions</c:v>
                </c:pt>
                <c:pt idx="4">
                  <c:v>Did not express any of my opinions</c:v>
                </c:pt>
              </c:strCache>
            </c:strRef>
          </c:cat>
          <c:val>
            <c:numRef>
              <c:f>Sheet1!$B$2:$B$6</c:f>
              <c:numCache>
                <c:formatCode>0%</c:formatCode>
                <c:ptCount val="5"/>
                <c:pt idx="0">
                  <c:v>0.10975609756100001</c:v>
                </c:pt>
                <c:pt idx="1">
                  <c:v>0.47560975609759998</c:v>
                </c:pt>
                <c:pt idx="2">
                  <c:v>0.35365853658539997</c:v>
                </c:pt>
                <c:pt idx="3">
                  <c:v>6.0975609756100002E-2</c:v>
                </c:pt>
                <c:pt idx="4">
                  <c:v>0</c:v>
                </c:pt>
              </c:numCache>
            </c:numRef>
          </c:val>
          <c:extLst>
            <c:ext xmlns:c16="http://schemas.microsoft.com/office/drawing/2014/chart" uri="{C3380CC4-5D6E-409C-BE32-E72D297353CC}">
              <c16:uniqueId val="{00000004-71DA-4AFC-84D8-F3683C8C42F4}"/>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To what extent did the debates allow you to develop your opinions?</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Large extent</c:v>
                </c:pt>
                <c:pt idx="1">
                  <c:v>Moderate extent</c:v>
                </c:pt>
                <c:pt idx="2">
                  <c:v>Small extent</c:v>
                </c:pt>
                <c:pt idx="3">
                  <c:v>No extent</c:v>
                </c:pt>
              </c:strCache>
            </c:strRef>
          </c:cat>
          <c:val>
            <c:numRef>
              <c:f>Sheet1!$B$2:$B$5</c:f>
              <c:numCache>
                <c:formatCode>0%</c:formatCode>
                <c:ptCount val="4"/>
                <c:pt idx="0">
                  <c:v>0.4390243902439</c:v>
                </c:pt>
                <c:pt idx="1">
                  <c:v>0.46341463414629996</c:v>
                </c:pt>
                <c:pt idx="2">
                  <c:v>8.5365853658540006E-2</c:v>
                </c:pt>
                <c:pt idx="3">
                  <c:v>1.219512195122E-2</c:v>
                </c:pt>
              </c:numCache>
            </c:numRef>
          </c:val>
          <c:extLst>
            <c:ext xmlns:c16="http://schemas.microsoft.com/office/drawing/2014/chart" uri="{C3380CC4-5D6E-409C-BE32-E72D297353CC}">
              <c16:uniqueId val="{00000004-8FE1-4AAF-B549-045B8D85917A}"/>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a:pPr>
            <a:r>
              <a:rPr lang="en-US" sz="1400" b="1" i="0" u="none" strike="noStrike" baseline="0" dirty="0"/>
              <a:t>After participating in the debates, to what extent did you come to </a:t>
            </a:r>
            <a:r>
              <a:rPr lang="en-US" sz="1400" b="1" i="0" u="sng" strike="noStrike" baseline="0" dirty="0"/>
              <a:t>understand</a:t>
            </a:r>
            <a:r>
              <a:rPr lang="en-US" sz="1400" b="1" i="0" u="none" strike="noStrike" baseline="0" dirty="0"/>
              <a:t> the beliefs of those on the opposing side of the issues you debated?</a:t>
            </a:r>
            <a:endParaRPr lang="en-US" sz="1400" dirty="0"/>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Completely understood the opposing side</c:v>
                </c:pt>
                <c:pt idx="1">
                  <c:v>Mostly understood the opposing side</c:v>
                </c:pt>
                <c:pt idx="2">
                  <c:v>Somewhat understood the opposing side</c:v>
                </c:pt>
                <c:pt idx="3">
                  <c:v>Did not understand the opposing side at all</c:v>
                </c:pt>
                <c:pt idx="4">
                  <c:v>Mostly did not understand the opposing side</c:v>
                </c:pt>
              </c:strCache>
            </c:strRef>
          </c:cat>
          <c:val>
            <c:numRef>
              <c:f>Sheet1!$B$2:$B$6</c:f>
              <c:numCache>
                <c:formatCode>0%</c:formatCode>
                <c:ptCount val="5"/>
                <c:pt idx="0">
                  <c:v>0.1707317073171</c:v>
                </c:pt>
                <c:pt idx="1">
                  <c:v>0.65853658536589998</c:v>
                </c:pt>
                <c:pt idx="2">
                  <c:v>0.1463414634146</c:v>
                </c:pt>
                <c:pt idx="3">
                  <c:v>0</c:v>
                </c:pt>
                <c:pt idx="4">
                  <c:v>2.439024390244E-2</c:v>
                </c:pt>
              </c:numCache>
            </c:numRef>
          </c:val>
          <c:extLst>
            <c:ext xmlns:c16="http://schemas.microsoft.com/office/drawing/2014/chart" uri="{C3380CC4-5D6E-409C-BE32-E72D297353CC}">
              <c16:uniqueId val="{00000004-373E-402D-BB04-040DDEB97F23}"/>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a:pPr>
            <a:r>
              <a:rPr lang="en-US" sz="1400" b="1" i="0" u="none" strike="noStrike" baseline="0" dirty="0"/>
              <a:t>Compared to the way you felt before participating in the debates, how much more comfortable, if at all, do you feel with those who disagreed with you on issues you debated?</a:t>
            </a:r>
            <a:endParaRPr lang="en-US" sz="1400" dirty="0"/>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Much more comfortable</c:v>
                </c:pt>
                <c:pt idx="1">
                  <c:v>Somewhat more comfortable</c:v>
                </c:pt>
                <c:pt idx="2">
                  <c:v>About the same level of comfort</c:v>
                </c:pt>
                <c:pt idx="3">
                  <c:v>Somewhat less comfortable</c:v>
                </c:pt>
                <c:pt idx="4">
                  <c:v>Much less comfortable</c:v>
                </c:pt>
              </c:strCache>
            </c:strRef>
          </c:cat>
          <c:val>
            <c:numRef>
              <c:f>Sheet1!$B$2:$B$6</c:f>
              <c:numCache>
                <c:formatCode>0%</c:formatCode>
                <c:ptCount val="5"/>
                <c:pt idx="0">
                  <c:v>0.2073170731707</c:v>
                </c:pt>
                <c:pt idx="1">
                  <c:v>0.41463414634149998</c:v>
                </c:pt>
                <c:pt idx="2">
                  <c:v>0.28048780487799996</c:v>
                </c:pt>
                <c:pt idx="3">
                  <c:v>7.3170731707319997E-2</c:v>
                </c:pt>
                <c:pt idx="4">
                  <c:v>2.439024390244E-2</c:v>
                </c:pt>
              </c:numCache>
            </c:numRef>
          </c:val>
          <c:extLst>
            <c:ext xmlns:c16="http://schemas.microsoft.com/office/drawing/2014/chart" uri="{C3380CC4-5D6E-409C-BE32-E72D297353CC}">
              <c16:uniqueId val="{00000004-6E01-4A49-B27B-CF1F8BDF7D6C}"/>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How well would you say the debate program was designed?</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Excellent</c:v>
                </c:pt>
                <c:pt idx="1">
                  <c:v>Good</c:v>
                </c:pt>
                <c:pt idx="2">
                  <c:v>Fair</c:v>
                </c:pt>
                <c:pt idx="3">
                  <c:v>Poor</c:v>
                </c:pt>
              </c:strCache>
            </c:strRef>
          </c:cat>
          <c:val>
            <c:numRef>
              <c:f>Sheet1!$B$2:$B$5</c:f>
              <c:numCache>
                <c:formatCode>0%</c:formatCode>
                <c:ptCount val="4"/>
                <c:pt idx="0">
                  <c:v>0.35365853658539997</c:v>
                </c:pt>
                <c:pt idx="1">
                  <c:v>0.52439024390239997</c:v>
                </c:pt>
                <c:pt idx="2">
                  <c:v>0.1219512195122</c:v>
                </c:pt>
                <c:pt idx="3">
                  <c:v>0</c:v>
                </c:pt>
              </c:numCache>
            </c:numRef>
          </c:val>
          <c:extLst>
            <c:ext xmlns:c16="http://schemas.microsoft.com/office/drawing/2014/chart" uri="{C3380CC4-5D6E-409C-BE32-E72D297353CC}">
              <c16:uniqueId val="{00000004-5955-4691-B87F-73A916B1F778}"/>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What is your race? (Please select all that apply)</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American Indian or Alaska Native</c:v>
                </c:pt>
                <c:pt idx="1">
                  <c:v>Asian (including Indian subcontinent and Philippines origin)</c:v>
                </c:pt>
                <c:pt idx="2">
                  <c:v>Black or African American (including African and Afro-Caribbean origin)</c:v>
                </c:pt>
                <c:pt idx="3">
                  <c:v>Native Hawaiian or other Pacific Islander</c:v>
                </c:pt>
                <c:pt idx="4">
                  <c:v>White (including Middle Eastern origin)</c:v>
                </c:pt>
                <c:pt idx="5">
                  <c:v>I do not wish to respond</c:v>
                </c:pt>
              </c:strCache>
            </c:strRef>
          </c:cat>
          <c:val>
            <c:numRef>
              <c:f>Sheet1!$B$2:$B$7</c:f>
              <c:numCache>
                <c:formatCode>0%</c:formatCode>
                <c:ptCount val="6"/>
                <c:pt idx="0">
                  <c:v>4.8192771084340003E-2</c:v>
                </c:pt>
                <c:pt idx="1">
                  <c:v>0.1807228915663</c:v>
                </c:pt>
                <c:pt idx="2">
                  <c:v>0.1927710843373</c:v>
                </c:pt>
                <c:pt idx="3">
                  <c:v>3.6144578313249999E-2</c:v>
                </c:pt>
                <c:pt idx="4">
                  <c:v>0.56626506024099998</c:v>
                </c:pt>
                <c:pt idx="5">
                  <c:v>8.4337349397590008E-2</c:v>
                </c:pt>
              </c:numCache>
            </c:numRef>
          </c:val>
          <c:extLst>
            <c:ext xmlns:c16="http://schemas.microsoft.com/office/drawing/2014/chart" uri="{C3380CC4-5D6E-409C-BE32-E72D297353CC}">
              <c16:uniqueId val="{00000004-BB63-4975-BF80-AF92BB0BE32E}"/>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How prepared do you feel to moderate a debate yourself?</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Very prepared</c:v>
                </c:pt>
                <c:pt idx="1">
                  <c:v>Prepared</c:v>
                </c:pt>
                <c:pt idx="2">
                  <c:v>Somewhat prepared</c:v>
                </c:pt>
                <c:pt idx="3">
                  <c:v>Not too prepared</c:v>
                </c:pt>
                <c:pt idx="4">
                  <c:v>Not prepared at all</c:v>
                </c:pt>
              </c:strCache>
            </c:strRef>
          </c:cat>
          <c:val>
            <c:numRef>
              <c:f>Sheet1!$B$2:$B$6</c:f>
              <c:numCache>
                <c:formatCode>0%</c:formatCode>
                <c:ptCount val="5"/>
                <c:pt idx="0">
                  <c:v>0.24390243902440001</c:v>
                </c:pt>
                <c:pt idx="1">
                  <c:v>0.40243902439019996</c:v>
                </c:pt>
                <c:pt idx="2">
                  <c:v>0.29268292682929997</c:v>
                </c:pt>
                <c:pt idx="3">
                  <c:v>4.878048780488E-2</c:v>
                </c:pt>
                <c:pt idx="4">
                  <c:v>1.219512195122E-2</c:v>
                </c:pt>
              </c:numCache>
            </c:numRef>
          </c:val>
          <c:extLst>
            <c:ext xmlns:c16="http://schemas.microsoft.com/office/drawing/2014/chart" uri="{C3380CC4-5D6E-409C-BE32-E72D297353CC}">
              <c16:uniqueId val="{00000004-ECC1-4783-B956-24CB9BB78582}"/>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Do you think the camp should have a similar debate program next summer?</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Yes</c:v>
                </c:pt>
                <c:pt idx="1">
                  <c:v>No</c:v>
                </c:pt>
                <c:pt idx="2">
                  <c:v>Not sure</c:v>
                </c:pt>
              </c:strCache>
            </c:strRef>
          </c:cat>
          <c:val>
            <c:numRef>
              <c:f>Sheet1!$B$2:$B$4</c:f>
              <c:numCache>
                <c:formatCode>0%</c:formatCode>
                <c:ptCount val="3"/>
                <c:pt idx="0">
                  <c:v>0.75609756097559999</c:v>
                </c:pt>
                <c:pt idx="1">
                  <c:v>6.0975609756100002E-2</c:v>
                </c:pt>
                <c:pt idx="2">
                  <c:v>0.18292682926830001</c:v>
                </c:pt>
              </c:numCache>
            </c:numRef>
          </c:val>
          <c:extLst>
            <c:ext xmlns:c16="http://schemas.microsoft.com/office/drawing/2014/chart" uri="{C3380CC4-5D6E-409C-BE32-E72D297353CC}">
              <c16:uniqueId val="{00000004-6858-4EC4-8350-32948F3FF414}"/>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How much do you agree or disagree with the following statements? </a:t>
            </a:r>
          </a:p>
        </c:rich>
      </c:tx>
      <c:overlay val="0"/>
    </c:title>
    <c:autoTitleDeleted val="0"/>
    <c:plotArea>
      <c:layout/>
      <c:barChart>
        <c:barDir val="bar"/>
        <c:grouping val="percentStacked"/>
        <c:varyColors val="0"/>
        <c:ser>
          <c:idx val="0"/>
          <c:order val="0"/>
          <c:tx>
            <c:strRef>
              <c:f>Sheet1!$B$1</c:f>
              <c:strCache>
                <c:ptCount val="1"/>
                <c:pt idx="0">
                  <c:v>Completely agree</c:v>
                </c:pt>
              </c:strCache>
            </c:strRef>
          </c:tx>
          <c:spPr>
            <a:solidFill>
              <a:srgbClr val="0070C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field trips visits helped me become more open to viewpoints that contradict or threaten my own</c:v>
                </c:pt>
                <c:pt idx="1">
                  <c:v>case studies helped me become more open to viewpoints that contradict or threaten my own</c:v>
                </c:pt>
              </c:strCache>
            </c:strRef>
          </c:cat>
          <c:val>
            <c:numRef>
              <c:f>Sheet1!$B$2:$B$3</c:f>
              <c:numCache>
                <c:formatCode>0%</c:formatCode>
                <c:ptCount val="2"/>
                <c:pt idx="0">
                  <c:v>0.19512195121950002</c:v>
                </c:pt>
                <c:pt idx="1">
                  <c:v>0.26829268292679997</c:v>
                </c:pt>
              </c:numCache>
            </c:numRef>
          </c:val>
          <c:extLst>
            <c:ext xmlns:c16="http://schemas.microsoft.com/office/drawing/2014/chart" uri="{C3380CC4-5D6E-409C-BE32-E72D297353CC}">
              <c16:uniqueId val="{00000006-D6BE-4797-825E-ED5A83F28094}"/>
            </c:ext>
          </c:extLst>
        </c:ser>
        <c:ser>
          <c:idx val="1"/>
          <c:order val="1"/>
          <c:tx>
            <c:strRef>
              <c:f>Sheet1!$C$1</c:f>
              <c:strCache>
                <c:ptCount val="1"/>
                <c:pt idx="0">
                  <c:v>Generally agree</c:v>
                </c:pt>
              </c:strCache>
            </c:strRef>
          </c:tx>
          <c:spPr>
            <a:solidFill>
              <a:srgbClr val="00B0F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field trips visits helped me become more open to viewpoints that contradict or threaten my own</c:v>
                </c:pt>
                <c:pt idx="1">
                  <c:v>case studies helped me become more open to viewpoints that contradict or threaten my own</c:v>
                </c:pt>
              </c:strCache>
            </c:strRef>
          </c:cat>
          <c:val>
            <c:numRef>
              <c:f>Sheet1!$C$2:$C$3</c:f>
              <c:numCache>
                <c:formatCode>0%</c:formatCode>
                <c:ptCount val="2"/>
                <c:pt idx="0">
                  <c:v>0.59756097560980004</c:v>
                </c:pt>
                <c:pt idx="1">
                  <c:v>0.47560975609759998</c:v>
                </c:pt>
              </c:numCache>
            </c:numRef>
          </c:val>
          <c:extLst>
            <c:ext xmlns:c16="http://schemas.microsoft.com/office/drawing/2014/chart" uri="{C3380CC4-5D6E-409C-BE32-E72D297353CC}">
              <c16:uniqueId val="{00000007-D6BE-4797-825E-ED5A83F28094}"/>
            </c:ext>
          </c:extLst>
        </c:ser>
        <c:ser>
          <c:idx val="2"/>
          <c:order val="2"/>
          <c:tx>
            <c:strRef>
              <c:f>Sheet1!$D$1</c:f>
              <c:strCache>
                <c:ptCount val="1"/>
                <c:pt idx="0">
                  <c:v>Generally disagree</c:v>
                </c:pt>
              </c:strCache>
            </c:strRef>
          </c:tx>
          <c:spPr>
            <a:solidFill>
              <a:srgbClr val="EB81D7"/>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field trips visits helped me become more open to viewpoints that contradict or threaten my own</c:v>
                </c:pt>
                <c:pt idx="1">
                  <c:v>case studies helped me become more open to viewpoints that contradict or threaten my own</c:v>
                </c:pt>
              </c:strCache>
            </c:strRef>
          </c:cat>
          <c:val>
            <c:numRef>
              <c:f>Sheet1!$D$2:$D$3</c:f>
              <c:numCache>
                <c:formatCode>0%</c:formatCode>
                <c:ptCount val="2"/>
                <c:pt idx="0">
                  <c:v>0.1463414634146</c:v>
                </c:pt>
                <c:pt idx="1">
                  <c:v>0.1707317073171</c:v>
                </c:pt>
              </c:numCache>
            </c:numRef>
          </c:val>
          <c:extLst>
            <c:ext xmlns:c16="http://schemas.microsoft.com/office/drawing/2014/chart" uri="{C3380CC4-5D6E-409C-BE32-E72D297353CC}">
              <c16:uniqueId val="{00000008-D6BE-4797-825E-ED5A83F28094}"/>
            </c:ext>
          </c:extLst>
        </c:ser>
        <c:ser>
          <c:idx val="3"/>
          <c:order val="3"/>
          <c:tx>
            <c:strRef>
              <c:f>Sheet1!$E$1</c:f>
              <c:strCache>
                <c:ptCount val="1"/>
                <c:pt idx="0">
                  <c:v>Completely disagree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field trips visits helped me become more open to viewpoints that contradict or threaten my own</c:v>
                </c:pt>
                <c:pt idx="1">
                  <c:v>case studies helped me become more open to viewpoints that contradict or threaten my own</c:v>
                </c:pt>
              </c:strCache>
            </c:strRef>
          </c:cat>
          <c:val>
            <c:numRef>
              <c:f>Sheet1!$E$2:$E$3</c:f>
              <c:numCache>
                <c:formatCode>0%</c:formatCode>
                <c:ptCount val="2"/>
                <c:pt idx="0">
                  <c:v>1.219512195122E-2</c:v>
                </c:pt>
                <c:pt idx="1">
                  <c:v>1.219512195122E-2</c:v>
                </c:pt>
              </c:numCache>
            </c:numRef>
          </c:val>
          <c:extLst>
            <c:ext xmlns:c16="http://schemas.microsoft.com/office/drawing/2014/chart" uri="{C3380CC4-5D6E-409C-BE32-E72D297353CC}">
              <c16:uniqueId val="{00000009-D6BE-4797-825E-ED5A83F28094}"/>
            </c:ext>
          </c:extLst>
        </c:ser>
        <c:ser>
          <c:idx val="4"/>
          <c:order val="4"/>
          <c:tx>
            <c:strRef>
              <c:f>Sheet1!$F$1</c:f>
              <c:strCache>
                <c:ptCount val="1"/>
                <c:pt idx="0">
                  <c:v>Not sure</c:v>
                </c:pt>
              </c:strCache>
            </c:strRef>
          </c:tx>
          <c:spPr>
            <a:solidFill>
              <a:srgbClr val="DCDCD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field trips visits helped me become more open to viewpoints that contradict or threaten my own</c:v>
                </c:pt>
                <c:pt idx="1">
                  <c:v>case studies helped me become more open to viewpoints that contradict or threaten my own</c:v>
                </c:pt>
              </c:strCache>
            </c:strRef>
          </c:cat>
          <c:val>
            <c:numRef>
              <c:f>Sheet1!$F$2:$F$3</c:f>
              <c:numCache>
                <c:formatCode>0%</c:formatCode>
                <c:ptCount val="2"/>
                <c:pt idx="0">
                  <c:v>4.878048780488E-2</c:v>
                </c:pt>
                <c:pt idx="1">
                  <c:v>7.3170731707319997E-2</c:v>
                </c:pt>
              </c:numCache>
            </c:numRef>
          </c:val>
          <c:extLst>
            <c:ext xmlns:c16="http://schemas.microsoft.com/office/drawing/2014/chart" uri="{C3380CC4-5D6E-409C-BE32-E72D297353CC}">
              <c16:uniqueId val="{0000000A-D6BE-4797-825E-ED5A83F28094}"/>
            </c:ext>
          </c:extLst>
        </c:ser>
        <c:dLbls>
          <c:showLegendKey val="0"/>
          <c:showVal val="0"/>
          <c:showCatName val="0"/>
          <c:showSerName val="0"/>
          <c:showPercent val="0"/>
          <c:showBubbleSize val="0"/>
        </c:dLbls>
        <c:gapWidth val="150"/>
        <c:overlap val="100"/>
        <c:axId val="113708416"/>
        <c:axId val="113656960"/>
      </c:barChart>
      <c:catAx>
        <c:axId val="113708416"/>
        <c:scaling>
          <c:orientation val="minMax"/>
        </c:scaling>
        <c:delete val="0"/>
        <c:axPos val="l"/>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b"/>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What are your plans after high school? </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Sheet1!$A$2:$A$9</c:f>
              <c:strCache>
                <c:ptCount val="8"/>
                <c:pt idx="0">
                  <c:v>Attend a four-year university or college</c:v>
                </c:pt>
                <c:pt idx="1">
                  <c:v>Attend a two-year college (not technical)</c:v>
                </c:pt>
                <c:pt idx="2">
                  <c:v>Attend a technical college</c:v>
                </c:pt>
                <c:pt idx="3">
                  <c:v>Join the military</c:v>
                </c:pt>
                <c:pt idx="4">
                  <c:v>Go directly to work</c:v>
                </c:pt>
                <c:pt idx="5">
                  <c:v>Take a year off, and then go to college</c:v>
                </c:pt>
                <c:pt idx="6">
                  <c:v>I’m not sure yet</c:v>
                </c:pt>
                <c:pt idx="7">
                  <c:v>Other, please describe</c:v>
                </c:pt>
              </c:strCache>
            </c:strRef>
          </c:cat>
          <c:val>
            <c:numRef>
              <c:f>Sheet1!$B$2:$B$9</c:f>
              <c:numCache>
                <c:formatCode>0%</c:formatCode>
                <c:ptCount val="8"/>
                <c:pt idx="0">
                  <c:v>0.89024390243899998</c:v>
                </c:pt>
                <c:pt idx="1">
                  <c:v>1.219512195122E-2</c:v>
                </c:pt>
                <c:pt idx="2">
                  <c:v>0</c:v>
                </c:pt>
                <c:pt idx="3">
                  <c:v>1.219512195122E-2</c:v>
                </c:pt>
                <c:pt idx="4">
                  <c:v>1.219512195122E-2</c:v>
                </c:pt>
                <c:pt idx="5">
                  <c:v>2.439024390244E-2</c:v>
                </c:pt>
                <c:pt idx="6">
                  <c:v>2.439024390244E-2</c:v>
                </c:pt>
                <c:pt idx="7">
                  <c:v>2.439024390244E-2</c:v>
                </c:pt>
              </c:numCache>
            </c:numRef>
          </c:val>
          <c:extLst>
            <c:ext xmlns:c16="http://schemas.microsoft.com/office/drawing/2014/chart" uri="{C3380CC4-5D6E-409C-BE32-E72D297353CC}">
              <c16:uniqueId val="{00000004-E002-49E7-8527-9467DCA41F69}"/>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What are you planning to major in? Please select all that apply.</a:t>
            </a:r>
          </a:p>
        </c:rich>
      </c:tx>
      <c:layout>
        <c:manualLayout>
          <c:xMode val="edge"/>
          <c:yMode val="edge"/>
          <c:x val="0.25709102950916179"/>
          <c:y val="1.244554827637976E-2"/>
        </c:manualLayout>
      </c:layout>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Sheet1!$A$2:$A$14</c:f>
              <c:strCache>
                <c:ptCount val="13"/>
                <c:pt idx="0">
                  <c:v>Arts &amp; Humanities (visual or performing art, literature, languages, philosophy, religion)</c:v>
                </c:pt>
                <c:pt idx="1">
                  <c:v>Business</c:v>
                </c:pt>
                <c:pt idx="2">
                  <c:v>Pre-Law</c:v>
                </c:pt>
                <c:pt idx="3">
                  <c:v>Science, technology, engineering or math</c:v>
                </c:pt>
                <c:pt idx="4">
                  <c:v>Communications</c:v>
                </c:pt>
                <c:pt idx="5">
                  <c:v>Education</c:v>
                </c:pt>
                <c:pt idx="6">
                  <c:v>History</c:v>
                </c:pt>
                <c:pt idx="7">
                  <c:v>Sociology</c:v>
                </c:pt>
                <c:pt idx="8">
                  <c:v>Anthropology</c:v>
                </c:pt>
                <c:pt idx="9">
                  <c:v>Economics</c:v>
                </c:pt>
                <c:pt idx="10">
                  <c:v>Political Science</c:v>
                </c:pt>
                <c:pt idx="11">
                  <c:v>I'm not sure yet</c:v>
                </c:pt>
                <c:pt idx="12">
                  <c:v>Other/please specify</c:v>
                </c:pt>
              </c:strCache>
            </c:strRef>
          </c:cat>
          <c:val>
            <c:numRef>
              <c:f>Sheet1!$B$2:$B$14</c:f>
              <c:numCache>
                <c:formatCode>0%</c:formatCode>
                <c:ptCount val="13"/>
                <c:pt idx="0">
                  <c:v>0.23170731707320003</c:v>
                </c:pt>
                <c:pt idx="1">
                  <c:v>9.7560975609760001E-2</c:v>
                </c:pt>
                <c:pt idx="2">
                  <c:v>0.19512195121950002</c:v>
                </c:pt>
                <c:pt idx="3">
                  <c:v>0.19512195121950002</c:v>
                </c:pt>
                <c:pt idx="4">
                  <c:v>3.6585365853659998E-2</c:v>
                </c:pt>
                <c:pt idx="5">
                  <c:v>4.878048780488E-2</c:v>
                </c:pt>
                <c:pt idx="6">
                  <c:v>0.32926829268289998</c:v>
                </c:pt>
                <c:pt idx="7">
                  <c:v>4.878048780488E-2</c:v>
                </c:pt>
                <c:pt idx="8">
                  <c:v>8.5365853658540006E-2</c:v>
                </c:pt>
                <c:pt idx="9">
                  <c:v>4.878048780488E-2</c:v>
                </c:pt>
                <c:pt idx="10">
                  <c:v>0.18292682926830001</c:v>
                </c:pt>
                <c:pt idx="11">
                  <c:v>8.5365853658540006E-2</c:v>
                </c:pt>
                <c:pt idx="12">
                  <c:v>0.21951219512200001</c:v>
                </c:pt>
              </c:numCache>
            </c:numRef>
          </c:val>
          <c:extLst>
            <c:ext xmlns:c16="http://schemas.microsoft.com/office/drawing/2014/chart" uri="{C3380CC4-5D6E-409C-BE32-E72D297353CC}">
              <c16:uniqueId val="{00000004-2FAD-4A31-B41B-7CEB318F350D}"/>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In your future career, do you intend to focus on any of the following? (Please select all that apply)</a:t>
            </a:r>
          </a:p>
        </c:rich>
      </c:tx>
      <c:overlay val="0"/>
    </c:title>
    <c:autoTitleDeleted val="0"/>
    <c:plotArea>
      <c:layout/>
      <c:barChart>
        <c:barDir val="col"/>
        <c:grouping val="clustered"/>
        <c:varyColors val="0"/>
        <c:ser>
          <c:idx val="0"/>
          <c:order val="0"/>
          <c:tx>
            <c:strRef>
              <c:f>Sheet1!$B$1</c:f>
              <c:strCache>
                <c:ptCount val="1"/>
                <c:pt idx="0">
                  <c:v>%</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Law</c:v>
                </c:pt>
                <c:pt idx="1">
                  <c:v>Public policy</c:v>
                </c:pt>
                <c:pt idx="2">
                  <c:v>Politics</c:v>
                </c:pt>
                <c:pt idx="3">
                  <c:v>Organizing</c:v>
                </c:pt>
                <c:pt idx="4">
                  <c:v>Issue Advocacy</c:v>
                </c:pt>
                <c:pt idx="5">
                  <c:v>None of these</c:v>
                </c:pt>
                <c:pt idx="6">
                  <c:v>Not sure yet</c:v>
                </c:pt>
              </c:strCache>
            </c:strRef>
          </c:cat>
          <c:val>
            <c:numRef>
              <c:f>Sheet1!$B$2:$B$8</c:f>
              <c:numCache>
                <c:formatCode>0%</c:formatCode>
                <c:ptCount val="7"/>
                <c:pt idx="0">
                  <c:v>0.36585365853660001</c:v>
                </c:pt>
                <c:pt idx="1">
                  <c:v>0.13414634146339999</c:v>
                </c:pt>
                <c:pt idx="2">
                  <c:v>0.30487804878050001</c:v>
                </c:pt>
                <c:pt idx="3">
                  <c:v>0.13414634146339999</c:v>
                </c:pt>
                <c:pt idx="4">
                  <c:v>0.21951219512200001</c:v>
                </c:pt>
                <c:pt idx="5">
                  <c:v>0.26829268292679997</c:v>
                </c:pt>
                <c:pt idx="6">
                  <c:v>0.21951219512200001</c:v>
                </c:pt>
              </c:numCache>
            </c:numRef>
          </c:val>
          <c:extLst>
            <c:ext xmlns:c16="http://schemas.microsoft.com/office/drawing/2014/chart" uri="{C3380CC4-5D6E-409C-BE32-E72D297353CC}">
              <c16:uniqueId val="{00000004-AA24-469E-B27B-495F001F3D23}"/>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In general, would you describe your political views as...?</a:t>
            </a:r>
          </a:p>
        </c:rich>
      </c:tx>
      <c:overlay val="0"/>
    </c:title>
    <c:autoTitleDeleted val="0"/>
    <c:plotArea>
      <c:layout/>
      <c:barChart>
        <c:barDir val="col"/>
        <c:grouping val="clustered"/>
        <c:varyColors val="0"/>
        <c:ser>
          <c:idx val="0"/>
          <c:order val="0"/>
          <c:tx>
            <c:strRef>
              <c:f>Sheet1!$B$1</c:f>
              <c:strCache>
                <c:ptCount val="1"/>
                <c:pt idx="0">
                  <c:v>Pre-survey</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Very conservative</c:v>
                </c:pt>
                <c:pt idx="1">
                  <c:v>Conservative</c:v>
                </c:pt>
                <c:pt idx="2">
                  <c:v>Moderate</c:v>
                </c:pt>
                <c:pt idx="3">
                  <c:v>Liberal</c:v>
                </c:pt>
                <c:pt idx="4">
                  <c:v>Very liberal</c:v>
                </c:pt>
                <c:pt idx="5">
                  <c:v>Not sure yet</c:v>
                </c:pt>
                <c:pt idx="6">
                  <c:v>Prefer not to answer</c:v>
                </c:pt>
              </c:strCache>
            </c:strRef>
          </c:cat>
          <c:val>
            <c:numRef>
              <c:f>Sheet1!$B$2:$B$8</c:f>
              <c:numCache>
                <c:formatCode>0%</c:formatCode>
                <c:ptCount val="7"/>
                <c:pt idx="0">
                  <c:v>2.4096385542170001E-2</c:v>
                </c:pt>
                <c:pt idx="1">
                  <c:v>0.1807228915663</c:v>
                </c:pt>
                <c:pt idx="2">
                  <c:v>0.21686746987949998</c:v>
                </c:pt>
                <c:pt idx="3">
                  <c:v>0.25301204819279999</c:v>
                </c:pt>
                <c:pt idx="4">
                  <c:v>0.10843373493979999</c:v>
                </c:pt>
                <c:pt idx="5">
                  <c:v>0.1927710843373</c:v>
                </c:pt>
                <c:pt idx="6">
                  <c:v>2.4096385542170001E-2</c:v>
                </c:pt>
              </c:numCache>
            </c:numRef>
          </c:val>
          <c:extLst>
            <c:ext xmlns:c16="http://schemas.microsoft.com/office/drawing/2014/chart" uri="{C3380CC4-5D6E-409C-BE32-E72D297353CC}">
              <c16:uniqueId val="{00000004-FAC8-495C-9033-13F1A796293A}"/>
            </c:ext>
          </c:extLst>
        </c:ser>
        <c:ser>
          <c:idx val="1"/>
          <c:order val="1"/>
          <c:tx>
            <c:strRef>
              <c:f>Sheet1!$C$1</c:f>
              <c:strCache>
                <c:ptCount val="1"/>
                <c:pt idx="0">
                  <c:v>Post-survey</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Very conservative</c:v>
                </c:pt>
                <c:pt idx="1">
                  <c:v>Conservative</c:v>
                </c:pt>
                <c:pt idx="2">
                  <c:v>Moderate</c:v>
                </c:pt>
                <c:pt idx="3">
                  <c:v>Liberal</c:v>
                </c:pt>
                <c:pt idx="4">
                  <c:v>Very liberal</c:v>
                </c:pt>
                <c:pt idx="5">
                  <c:v>Not sure yet</c:v>
                </c:pt>
                <c:pt idx="6">
                  <c:v>Prefer not to answer</c:v>
                </c:pt>
              </c:strCache>
            </c:strRef>
          </c:cat>
          <c:val>
            <c:numRef>
              <c:f>Sheet1!$C$2:$C$8</c:f>
              <c:numCache>
                <c:formatCode>0%</c:formatCode>
                <c:ptCount val="7"/>
                <c:pt idx="0">
                  <c:v>0.01</c:v>
                </c:pt>
                <c:pt idx="1">
                  <c:v>0.17</c:v>
                </c:pt>
                <c:pt idx="2">
                  <c:v>0.21</c:v>
                </c:pt>
                <c:pt idx="3">
                  <c:v>0.27</c:v>
                </c:pt>
                <c:pt idx="4">
                  <c:v>0.12</c:v>
                </c:pt>
                <c:pt idx="5">
                  <c:v>0.17</c:v>
                </c:pt>
                <c:pt idx="6">
                  <c:v>0.05</c:v>
                </c:pt>
              </c:numCache>
            </c:numRef>
          </c:val>
          <c:extLst>
            <c:ext xmlns:c16="http://schemas.microsoft.com/office/drawing/2014/chart" uri="{C3380CC4-5D6E-409C-BE32-E72D297353CC}">
              <c16:uniqueId val="{00000005-FAC8-495C-9033-13F1A796293A}"/>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How certain are you about this political identity?</a:t>
            </a:r>
          </a:p>
        </c:rich>
      </c:tx>
      <c:overlay val="0"/>
    </c:title>
    <c:autoTitleDeleted val="0"/>
    <c:plotArea>
      <c:layout/>
      <c:barChart>
        <c:barDir val="col"/>
        <c:grouping val="clustered"/>
        <c:varyColors val="0"/>
        <c:ser>
          <c:idx val="0"/>
          <c:order val="0"/>
          <c:tx>
            <c:strRef>
              <c:f>Sheet1!$B$1</c:f>
              <c:strCache>
                <c:ptCount val="1"/>
                <c:pt idx="0">
                  <c:v>Pre-Survey</c:v>
                </c:pt>
              </c:strCache>
            </c:strRef>
          </c:tx>
          <c:spPr>
            <a:solidFill>
              <a:srgbClr val="006298"/>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Very sure</c:v>
                </c:pt>
                <c:pt idx="1">
                  <c:v>Somewhat sure</c:v>
                </c:pt>
                <c:pt idx="2">
                  <c:v>Not sure</c:v>
                </c:pt>
              </c:strCache>
            </c:strRef>
          </c:cat>
          <c:val>
            <c:numRef>
              <c:f>Sheet1!$B$2:$B$4</c:f>
              <c:numCache>
                <c:formatCode>0%</c:formatCode>
                <c:ptCount val="3"/>
                <c:pt idx="0">
                  <c:v>0.4923076923077</c:v>
                </c:pt>
                <c:pt idx="1">
                  <c:v>0.46153846153849998</c:v>
                </c:pt>
                <c:pt idx="2">
                  <c:v>4.6153846153849994E-2</c:v>
                </c:pt>
              </c:numCache>
            </c:numRef>
          </c:val>
          <c:extLst>
            <c:ext xmlns:c16="http://schemas.microsoft.com/office/drawing/2014/chart" uri="{C3380CC4-5D6E-409C-BE32-E72D297353CC}">
              <c16:uniqueId val="{00000004-4C40-440D-AE1B-488954924578}"/>
            </c:ext>
          </c:extLst>
        </c:ser>
        <c:ser>
          <c:idx val="1"/>
          <c:order val="1"/>
          <c:tx>
            <c:strRef>
              <c:f>Sheet1!$C$1</c:f>
              <c:strCache>
                <c:ptCount val="1"/>
                <c:pt idx="0">
                  <c:v>Post-survey</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Very sure</c:v>
                </c:pt>
                <c:pt idx="1">
                  <c:v>Somewhat sure</c:v>
                </c:pt>
                <c:pt idx="2">
                  <c:v>Not sure</c:v>
                </c:pt>
              </c:strCache>
            </c:strRef>
          </c:cat>
          <c:val>
            <c:numRef>
              <c:f>Sheet1!$C$2:$C$4</c:f>
              <c:numCache>
                <c:formatCode>0%</c:formatCode>
                <c:ptCount val="3"/>
                <c:pt idx="0">
                  <c:v>0.55000000000000004</c:v>
                </c:pt>
                <c:pt idx="1">
                  <c:v>0.39</c:v>
                </c:pt>
                <c:pt idx="2">
                  <c:v>0.06</c:v>
                </c:pt>
              </c:numCache>
            </c:numRef>
          </c:val>
          <c:extLst>
            <c:ext xmlns:c16="http://schemas.microsoft.com/office/drawing/2014/chart" uri="{C3380CC4-5D6E-409C-BE32-E72D297353CC}">
              <c16:uniqueId val="{00000005-4C40-440D-AE1B-488954924578}"/>
            </c:ext>
          </c:extLst>
        </c:ser>
        <c:dLbls>
          <c:showLegendKey val="0"/>
          <c:showVal val="0"/>
          <c:showCatName val="0"/>
          <c:showSerName val="0"/>
          <c:showPercent val="0"/>
          <c:showBubbleSize val="0"/>
        </c:dLbls>
        <c:gapWidth val="150"/>
        <c:axId val="113708416"/>
        <c:axId val="113656960"/>
      </c:barChart>
      <c:catAx>
        <c:axId val="113708416"/>
        <c:scaling>
          <c:orientation val="minMax"/>
        </c:scaling>
        <c:delete val="0"/>
        <c:axPos val="b"/>
        <c:numFmt formatCode="General" sourceLinked="0"/>
        <c:majorTickMark val="out"/>
        <c:minorTickMark val="none"/>
        <c:tickLblPos val="nextTo"/>
        <c:crossAx val="113656960"/>
        <c:crosses val="autoZero"/>
        <c:auto val="1"/>
        <c:lblAlgn val="ctr"/>
        <c:lblOffset val="100"/>
        <c:noMultiLvlLbl val="0"/>
      </c:catAx>
      <c:valAx>
        <c:axId val="113656960"/>
        <c:scaling>
          <c:orientation val="minMax"/>
          <c:max val="1"/>
        </c:scaling>
        <c:delete val="0"/>
        <c:axPos val="l"/>
        <c:numFmt formatCode="0%" sourceLinked="0"/>
        <c:majorTickMark val="out"/>
        <c:minorTickMark val="none"/>
        <c:tickLblPos val="nextTo"/>
        <c:crossAx val="113708416"/>
        <c:crosses val="autoZero"/>
        <c:crossBetween val="between"/>
      </c:valAx>
    </c:plotArea>
    <c:legend>
      <c:legendPos val="r"/>
      <c:overlay val="0"/>
    </c:legend>
    <c:plotVisOnly val="1"/>
    <c:dispBlanksAs val="gap"/>
    <c:showDLblsOverMax val="0"/>
  </c:chart>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9F8C0C2-62FE-480A-874C-FB0F22429113}" type="datetimeFigureOut">
              <a:rPr lang="en-US" smtClean="0"/>
              <a:pPr/>
              <a:t>9/19/2018</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E1BC34D-8075-419C-A200-DCF596D1D612}" type="slidenum">
              <a:rPr lang="en-US" smtClean="0"/>
              <a:pPr/>
              <a:t>‹#›</a:t>
            </a:fld>
            <a:endParaRPr lang="en-US" dirty="0"/>
          </a:p>
        </p:txBody>
      </p:sp>
    </p:spTree>
    <p:extLst>
      <p:ext uri="{BB962C8B-B14F-4D97-AF65-F5344CB8AC3E}">
        <p14:creationId xmlns:p14="http://schemas.microsoft.com/office/powerpoint/2010/main" val="2957754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1BC34D-8075-419C-A200-DCF596D1D612}" type="slidenum">
              <a:rPr lang="en-US" smtClean="0"/>
              <a:pPr/>
              <a:t>1</a:t>
            </a:fld>
            <a:endParaRPr lang="en-US" dirty="0"/>
          </a:p>
        </p:txBody>
      </p:sp>
    </p:spTree>
    <p:extLst>
      <p:ext uri="{BB962C8B-B14F-4D97-AF65-F5344CB8AC3E}">
        <p14:creationId xmlns:p14="http://schemas.microsoft.com/office/powerpoint/2010/main" val="230853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Down arrow means the fellow campers numbers are significantly lower than the numbers for how I would rate myself on these dimensions.</a:t>
            </a:r>
          </a:p>
        </p:txBody>
      </p:sp>
      <p:sp>
        <p:nvSpPr>
          <p:cNvPr id="4" name="Slide Number Placeholder 3"/>
          <p:cNvSpPr>
            <a:spLocks noGrp="1"/>
          </p:cNvSpPr>
          <p:nvPr>
            <p:ph type="sldNum" sz="quarter" idx="10"/>
          </p:nvPr>
        </p:nvSpPr>
        <p:spPr/>
        <p:txBody>
          <a:bodyPr/>
          <a:lstStyle/>
          <a:p>
            <a:fld id="{3E1BC34D-8075-419C-A200-DCF596D1D612}" type="slidenum">
              <a:rPr lang="en-US" smtClean="0"/>
              <a:pPr/>
              <a:t>7</a:t>
            </a:fld>
            <a:endParaRPr lang="en-US" dirty="0"/>
          </a:p>
        </p:txBody>
      </p:sp>
    </p:spTree>
    <p:extLst>
      <p:ext uri="{BB962C8B-B14F-4D97-AF65-F5344CB8AC3E}">
        <p14:creationId xmlns:p14="http://schemas.microsoft.com/office/powerpoint/2010/main" val="515646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significant</a:t>
            </a:r>
          </a:p>
        </p:txBody>
      </p:sp>
      <p:sp>
        <p:nvSpPr>
          <p:cNvPr id="4" name="Slide Number Placeholder 3"/>
          <p:cNvSpPr>
            <a:spLocks noGrp="1"/>
          </p:cNvSpPr>
          <p:nvPr>
            <p:ph type="sldNum" sz="quarter" idx="10"/>
          </p:nvPr>
        </p:nvSpPr>
        <p:spPr/>
        <p:txBody>
          <a:bodyPr/>
          <a:lstStyle/>
          <a:p>
            <a:fld id="{3E1BC34D-8075-419C-A200-DCF596D1D612}" type="slidenum">
              <a:rPr lang="en-US" smtClean="0"/>
              <a:pPr/>
              <a:t>17</a:t>
            </a:fld>
            <a:endParaRPr lang="en-US" dirty="0"/>
          </a:p>
        </p:txBody>
      </p:sp>
    </p:spTree>
    <p:extLst>
      <p:ext uri="{BB962C8B-B14F-4D97-AF65-F5344CB8AC3E}">
        <p14:creationId xmlns:p14="http://schemas.microsoft.com/office/powerpoint/2010/main" val="577256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major strength increase is significant </a:t>
            </a:r>
          </a:p>
        </p:txBody>
      </p:sp>
      <p:sp>
        <p:nvSpPr>
          <p:cNvPr id="4" name="Slide Number Placeholder 3"/>
          <p:cNvSpPr>
            <a:spLocks noGrp="1"/>
          </p:cNvSpPr>
          <p:nvPr>
            <p:ph type="sldNum" sz="quarter" idx="10"/>
          </p:nvPr>
        </p:nvSpPr>
        <p:spPr/>
        <p:txBody>
          <a:bodyPr/>
          <a:lstStyle/>
          <a:p>
            <a:fld id="{3E1BC34D-8075-419C-A200-DCF596D1D612}" type="slidenum">
              <a:rPr lang="en-US" smtClean="0"/>
              <a:pPr/>
              <a:t>34</a:t>
            </a:fld>
            <a:endParaRPr lang="en-US" dirty="0"/>
          </a:p>
        </p:txBody>
      </p:sp>
    </p:spTree>
    <p:extLst>
      <p:ext uri="{BB962C8B-B14F-4D97-AF65-F5344CB8AC3E}">
        <p14:creationId xmlns:p14="http://schemas.microsoft.com/office/powerpoint/2010/main" val="858561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Things they would change: time allotted for sites -  wanted more time there, specifically at museums; wanted more down time in general to hang, wanted fewer sandwiches</a:t>
            </a:r>
          </a:p>
        </p:txBody>
      </p:sp>
      <p:sp>
        <p:nvSpPr>
          <p:cNvPr id="4" name="Slide Number Placeholder 3"/>
          <p:cNvSpPr>
            <a:spLocks noGrp="1"/>
          </p:cNvSpPr>
          <p:nvPr>
            <p:ph type="sldNum" sz="quarter" idx="10"/>
          </p:nvPr>
        </p:nvSpPr>
        <p:spPr/>
        <p:txBody>
          <a:bodyPr/>
          <a:lstStyle/>
          <a:p>
            <a:fld id="{3E1BC34D-8075-419C-A200-DCF596D1D612}" type="slidenum">
              <a:rPr lang="en-US" smtClean="0"/>
              <a:pPr/>
              <a:t>49</a:t>
            </a:fld>
            <a:endParaRPr lang="en-US" dirty="0"/>
          </a:p>
        </p:txBody>
      </p:sp>
    </p:spTree>
    <p:extLst>
      <p:ext uri="{BB962C8B-B14F-4D97-AF65-F5344CB8AC3E}">
        <p14:creationId xmlns:p14="http://schemas.microsoft.com/office/powerpoint/2010/main" val="22027170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No Image">
    <p:spTree>
      <p:nvGrpSpPr>
        <p:cNvPr id="1" name=""/>
        <p:cNvGrpSpPr/>
        <p:nvPr/>
      </p:nvGrpSpPr>
      <p:grpSpPr>
        <a:xfrm>
          <a:off x="0" y="0"/>
          <a:ext cx="0" cy="0"/>
          <a:chOff x="0" y="0"/>
          <a:chExt cx="0" cy="0"/>
        </a:xfrm>
      </p:grpSpPr>
      <p:pic>
        <p:nvPicPr>
          <p:cNvPr id="5" name="Picture 4" descr="Untitled-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3" name="Title 7"/>
          <p:cNvSpPr txBox="1">
            <a:spLocks/>
          </p:cNvSpPr>
          <p:nvPr userDrawn="1"/>
        </p:nvSpPr>
        <p:spPr>
          <a:xfrm>
            <a:off x="693965" y="4762956"/>
            <a:ext cx="2800350" cy="385989"/>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4200" b="0" i="0" kern="1200">
                <a:solidFill>
                  <a:schemeClr val="bg1"/>
                </a:solidFill>
                <a:latin typeface="Roboto Slab Regular" charset="0"/>
                <a:ea typeface="+mj-ea"/>
                <a:cs typeface="+mj-cs"/>
              </a:defRPr>
            </a:lvl1pPr>
          </a:lstStyle>
          <a:p>
            <a:endParaRPr lang="en-US" sz="1600" b="0" dirty="0">
              <a:solidFill>
                <a:schemeClr val="accent3"/>
              </a:solidFill>
              <a:latin typeface="Roboto" charset="0"/>
              <a:ea typeface="Roboto" charset="0"/>
              <a:cs typeface="Roboto" charset="0"/>
            </a:endParaRPr>
          </a:p>
        </p:txBody>
      </p:sp>
      <p:sp>
        <p:nvSpPr>
          <p:cNvPr id="11" name="Title 7"/>
          <p:cNvSpPr txBox="1">
            <a:spLocks/>
          </p:cNvSpPr>
          <p:nvPr userDrawn="1"/>
        </p:nvSpPr>
        <p:spPr>
          <a:xfrm>
            <a:off x="693965" y="4762956"/>
            <a:ext cx="2800350" cy="385989"/>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4200" b="0" i="0" kern="1200">
                <a:solidFill>
                  <a:schemeClr val="bg1"/>
                </a:solidFill>
                <a:latin typeface="Roboto Slab Regular" charset="0"/>
                <a:ea typeface="+mj-ea"/>
                <a:cs typeface="+mj-cs"/>
              </a:defRPr>
            </a:lvl1pPr>
          </a:lstStyle>
          <a:p>
            <a:endParaRPr lang="en-US" sz="1600" b="0" dirty="0">
              <a:solidFill>
                <a:schemeClr val="accent3"/>
              </a:solidFill>
              <a:latin typeface="Roboto" charset="0"/>
              <a:ea typeface="Roboto" charset="0"/>
              <a:cs typeface="Roboto" charset="0"/>
            </a:endParaRPr>
          </a:p>
        </p:txBody>
      </p:sp>
      <p:sp>
        <p:nvSpPr>
          <p:cNvPr id="7" name="Title 7"/>
          <p:cNvSpPr>
            <a:spLocks noGrp="1"/>
          </p:cNvSpPr>
          <p:nvPr>
            <p:ph type="title" hasCustomPrompt="1"/>
          </p:nvPr>
        </p:nvSpPr>
        <p:spPr>
          <a:xfrm>
            <a:off x="1388872" y="2039112"/>
            <a:ext cx="3347121" cy="1000274"/>
          </a:xfrm>
          <a:prstGeom prst="rect">
            <a:avLst/>
          </a:prstGeom>
        </p:spPr>
        <p:txBody>
          <a:bodyPr wrap="square" lIns="0" tIns="137160" rIns="0" bIns="0" anchor="t" anchorCtr="0">
            <a:spAutoFit/>
          </a:bodyPr>
          <a:lstStyle>
            <a:lvl1pPr>
              <a:defRPr sz="2800">
                <a:solidFill>
                  <a:schemeClr val="tx1"/>
                </a:solidFill>
                <a:latin typeface="Roboto Slab Regular" pitchFamily="2" charset="0"/>
                <a:ea typeface="Roboto Slab Regular" pitchFamily="2" charset="0"/>
                <a:cs typeface="Arial" panose="020B0604020202020204" pitchFamily="34" charset="0"/>
              </a:defRPr>
            </a:lvl1pPr>
          </a:lstStyle>
          <a:p>
            <a:r>
              <a:rPr lang="en-US" dirty="0"/>
              <a:t>Divider </a:t>
            </a:r>
            <a:br>
              <a:rPr lang="en-US" dirty="0"/>
            </a:br>
            <a:r>
              <a:rPr lang="en-US" dirty="0"/>
              <a:t>slide</a:t>
            </a:r>
          </a:p>
        </p:txBody>
      </p:sp>
      <p:sp>
        <p:nvSpPr>
          <p:cNvPr id="8" name="Text Placeholder 16"/>
          <p:cNvSpPr>
            <a:spLocks noGrp="1"/>
          </p:cNvSpPr>
          <p:nvPr>
            <p:ph type="body" sz="quarter" idx="10" hasCustomPrompt="1"/>
          </p:nvPr>
        </p:nvSpPr>
        <p:spPr>
          <a:xfrm>
            <a:off x="1388872" y="3236830"/>
            <a:ext cx="3346950" cy="1061829"/>
          </a:xfrm>
          <a:prstGeom prst="rect">
            <a:avLst/>
          </a:prstGeom>
        </p:spPr>
        <p:txBody>
          <a:bodyPr wrap="square" lIns="0" tIns="228600" rIns="0" bIns="0">
            <a:spAutoFit/>
          </a:bodyPr>
          <a:lstStyle>
            <a:lvl1pPr marL="0" indent="0">
              <a:lnSpc>
                <a:spcPct val="100000"/>
              </a:lnSpc>
              <a:buNone/>
              <a:defRPr sz="1800" b="1" normalizeH="0" baseline="0">
                <a:solidFill>
                  <a:schemeClr val="accent1"/>
                </a:solidFill>
                <a:latin typeface="Roboto Slab Regular" pitchFamily="2" charset="0"/>
                <a:ea typeface="Roboto Slab Regular" pitchFamily="2" charset="0"/>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 goes here — align top of subtitle box with bottom of title box.</a:t>
            </a:r>
          </a:p>
        </p:txBody>
      </p:sp>
    </p:spTree>
    <p:extLst>
      <p:ext uri="{BB962C8B-B14F-4D97-AF65-F5344CB8AC3E}">
        <p14:creationId xmlns:p14="http://schemas.microsoft.com/office/powerpoint/2010/main" val="117393208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No Image">
    <p:spTree>
      <p:nvGrpSpPr>
        <p:cNvPr id="1" name=""/>
        <p:cNvGrpSpPr/>
        <p:nvPr/>
      </p:nvGrpSpPr>
      <p:grpSpPr>
        <a:xfrm>
          <a:off x="0" y="0"/>
          <a:ext cx="0" cy="0"/>
          <a:chOff x="0" y="0"/>
          <a:chExt cx="0" cy="0"/>
        </a:xfrm>
      </p:grpSpPr>
      <p:pic>
        <p:nvPicPr>
          <p:cNvPr id="10" name="Picture 9" descr="Untitled-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itle 7"/>
          <p:cNvSpPr>
            <a:spLocks noGrp="1"/>
          </p:cNvSpPr>
          <p:nvPr>
            <p:ph type="title" hasCustomPrompt="1"/>
          </p:nvPr>
        </p:nvSpPr>
        <p:spPr>
          <a:xfrm>
            <a:off x="1388872" y="2039112"/>
            <a:ext cx="3347121" cy="569387"/>
          </a:xfrm>
          <a:prstGeom prst="rect">
            <a:avLst/>
          </a:prstGeom>
        </p:spPr>
        <p:txBody>
          <a:bodyPr wrap="square" lIns="0" tIns="137160" rIns="0" bIns="0" anchor="t" anchorCtr="0">
            <a:spAutoFit/>
          </a:bodyPr>
          <a:lstStyle>
            <a:lvl1pPr algn="l" rtl="0" eaLnBrk="0" fontAlgn="base" hangingPunct="0">
              <a:spcBef>
                <a:spcPct val="0"/>
              </a:spcBef>
              <a:spcAft>
                <a:spcPct val="0"/>
              </a:spcAft>
              <a:defRPr lang="en-US" sz="2800" b="1" kern="1200" dirty="0">
                <a:solidFill>
                  <a:schemeClr val="tx1"/>
                </a:solidFill>
                <a:latin typeface="Roboto Slab Regular" pitchFamily="2" charset="0"/>
                <a:ea typeface="Roboto Slab Regular" pitchFamily="2" charset="0"/>
                <a:cs typeface="Arial" panose="020B0604020202020204" pitchFamily="34" charset="0"/>
              </a:defRPr>
            </a:lvl1pPr>
          </a:lstStyle>
          <a:p>
            <a:r>
              <a:rPr lang="en-US" dirty="0"/>
              <a:t>Presentation Title</a:t>
            </a:r>
          </a:p>
        </p:txBody>
      </p:sp>
      <p:sp>
        <p:nvSpPr>
          <p:cNvPr id="13" name="Title 7"/>
          <p:cNvSpPr txBox="1">
            <a:spLocks/>
          </p:cNvSpPr>
          <p:nvPr userDrawn="1"/>
        </p:nvSpPr>
        <p:spPr>
          <a:xfrm>
            <a:off x="693965" y="4762956"/>
            <a:ext cx="2800350" cy="385989"/>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4200" b="0" i="0" kern="1200">
                <a:solidFill>
                  <a:schemeClr val="bg1"/>
                </a:solidFill>
                <a:latin typeface="Roboto Slab Regular" charset="0"/>
                <a:ea typeface="+mj-ea"/>
                <a:cs typeface="+mj-cs"/>
              </a:defRPr>
            </a:lvl1pPr>
          </a:lstStyle>
          <a:p>
            <a:endParaRPr lang="en-US" sz="1600" b="0" dirty="0">
              <a:solidFill>
                <a:schemeClr val="accent3"/>
              </a:solidFill>
              <a:latin typeface="Roboto" charset="0"/>
              <a:ea typeface="Roboto" charset="0"/>
              <a:cs typeface="Roboto" charset="0"/>
            </a:endParaRPr>
          </a:p>
        </p:txBody>
      </p:sp>
      <p:sp>
        <p:nvSpPr>
          <p:cNvPr id="17" name="Text Placeholder 16"/>
          <p:cNvSpPr>
            <a:spLocks noGrp="1"/>
          </p:cNvSpPr>
          <p:nvPr>
            <p:ph type="body" sz="quarter" idx="10" hasCustomPrompt="1"/>
          </p:nvPr>
        </p:nvSpPr>
        <p:spPr>
          <a:xfrm>
            <a:off x="1388872" y="3236830"/>
            <a:ext cx="3346950" cy="1061829"/>
          </a:xfrm>
          <a:prstGeom prst="rect">
            <a:avLst/>
          </a:prstGeom>
        </p:spPr>
        <p:txBody>
          <a:bodyPr wrap="square" lIns="0" tIns="228600" rIns="0" bIns="0">
            <a:spAutoFit/>
          </a:bodyPr>
          <a:lstStyle>
            <a:lvl1pPr marL="0" indent="0">
              <a:lnSpc>
                <a:spcPct val="100000"/>
              </a:lnSpc>
              <a:buNone/>
              <a:defRPr lang="en-US" sz="1800" b="1" kern="1200" normalizeH="0" baseline="0" dirty="0">
                <a:solidFill>
                  <a:schemeClr val="accent1"/>
                </a:solidFill>
                <a:latin typeface="Roboto Slab Regular" pitchFamily="2" charset="0"/>
                <a:ea typeface="Roboto Slab Regular" pitchFamily="2" charset="0"/>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marL="0" lvl="0" indent="0" algn="l" rtl="0" eaLnBrk="0" fontAlgn="base" hangingPunct="0">
              <a:lnSpc>
                <a:spcPct val="100000"/>
              </a:lnSpc>
              <a:spcBef>
                <a:spcPts val="400"/>
              </a:spcBef>
              <a:spcAft>
                <a:spcPts val="600"/>
              </a:spcAft>
              <a:buClr>
                <a:schemeClr val="tx2"/>
              </a:buClr>
              <a:buSzPct val="80000"/>
              <a:buFont typeface="Arial" panose="020B0604020202020204" pitchFamily="34" charset="0"/>
              <a:buNone/>
            </a:pPr>
            <a:r>
              <a:rPr lang="en-US" dirty="0"/>
              <a:t>Subtitle goes here — align top of subtitle box with bottom of title box.</a:t>
            </a:r>
          </a:p>
        </p:txBody>
      </p:sp>
      <p:sp>
        <p:nvSpPr>
          <p:cNvPr id="22" name="Text Placeholder 21"/>
          <p:cNvSpPr>
            <a:spLocks noGrp="1"/>
          </p:cNvSpPr>
          <p:nvPr>
            <p:ph type="body" sz="quarter" idx="12" hasCustomPrompt="1"/>
          </p:nvPr>
        </p:nvSpPr>
        <p:spPr>
          <a:xfrm>
            <a:off x="1388872" y="4992197"/>
            <a:ext cx="2868215" cy="169277"/>
          </a:xfrm>
          <a:prstGeom prst="rect">
            <a:avLst/>
          </a:prstGeom>
        </p:spPr>
        <p:txBody>
          <a:bodyPr lIns="0" tIns="0" rIns="0" bIns="0" anchor="b" anchorCtr="0">
            <a:spAutoFit/>
          </a:bodyPr>
          <a:lstStyle>
            <a:lvl1pPr marL="0" indent="0">
              <a:buNone/>
              <a:defRPr sz="1200">
                <a:solidFill>
                  <a:schemeClr val="tx1"/>
                </a:solidFill>
                <a:latin typeface="Roboto" charset="0"/>
                <a:ea typeface="Roboto" charset="0"/>
                <a:cs typeface="Roboto" charset="0"/>
              </a:defRPr>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dirty="0"/>
              <a:t>Date</a:t>
            </a:r>
          </a:p>
        </p:txBody>
      </p:sp>
    </p:spTree>
    <p:extLst>
      <p:ext uri="{BB962C8B-B14F-4D97-AF65-F5344CB8AC3E}">
        <p14:creationId xmlns:p14="http://schemas.microsoft.com/office/powerpoint/2010/main" val="140910225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1800">
                <a:solidFill>
                  <a:schemeClr val="accent1"/>
                </a:solidFill>
              </a:defRPr>
            </a:lvl1pPr>
          </a:lstStyle>
          <a:p>
            <a:r>
              <a:rPr lang="en-US" dirty="0"/>
              <a:t>Click to edit Master title style</a:t>
            </a:r>
          </a:p>
        </p:txBody>
      </p:sp>
      <p:sp>
        <p:nvSpPr>
          <p:cNvPr id="3" name="Content Placeholder 2"/>
          <p:cNvSpPr>
            <a:spLocks noGrp="1"/>
          </p:cNvSpPr>
          <p:nvPr>
            <p:ph idx="1"/>
          </p:nvPr>
        </p:nvSpPr>
        <p:spPr/>
        <p:txBody>
          <a:bodyPr/>
          <a:lstStyle>
            <a:lvl1pPr marL="346075" indent="-342900">
              <a:buClr>
                <a:schemeClr val="accent1"/>
              </a:buClr>
              <a:buFont typeface="Arial" panose="020B0604020202020204" pitchFamily="34" charset="0"/>
              <a:buChar char="•"/>
              <a:defRPr>
                <a:solidFill>
                  <a:schemeClr val="tx1"/>
                </a:solidFill>
                <a:latin typeface="Roboto" panose="02000000000000000000" pitchFamily="2" charset="0"/>
                <a:ea typeface="Roboto" panose="02000000000000000000" pitchFamily="2" charset="0"/>
                <a:cs typeface="Roboto" panose="02000000000000000000" pitchFamily="2" charset="0"/>
              </a:defRPr>
            </a:lvl1pPr>
            <a:lvl2pPr marL="684212" indent="-285750">
              <a:buClr>
                <a:schemeClr val="accent1"/>
              </a:buClr>
              <a:buFont typeface="Arial" panose="020B0604020202020204" pitchFamily="34" charset="0"/>
              <a:buChar char="•"/>
              <a:defRPr>
                <a:solidFill>
                  <a:schemeClr val="tx1"/>
                </a:solidFill>
                <a:latin typeface="Roboto" panose="02000000000000000000" pitchFamily="2" charset="0"/>
                <a:ea typeface="Roboto" panose="02000000000000000000" pitchFamily="2" charset="0"/>
                <a:cs typeface="Roboto" panose="02000000000000000000" pitchFamily="2" charset="0"/>
              </a:defRPr>
            </a:lvl2pPr>
            <a:lvl3pPr marL="917575" indent="-285750">
              <a:buClr>
                <a:schemeClr val="accent1"/>
              </a:buClr>
              <a:buFont typeface="Arial" panose="020B0604020202020204" pitchFamily="34" charset="0"/>
              <a:buChar char="•"/>
              <a:defRPr>
                <a:solidFill>
                  <a:schemeClr val="tx1"/>
                </a:solidFill>
                <a:latin typeface="Roboto" panose="02000000000000000000" pitchFamily="2" charset="0"/>
                <a:ea typeface="Roboto" panose="02000000000000000000" pitchFamily="2" charset="0"/>
                <a:cs typeface="Roboto" panose="02000000000000000000" pitchFamily="2" charset="0"/>
              </a:defRPr>
            </a:lvl3pPr>
            <a:lvl4pPr marL="1144588" indent="-285750">
              <a:buClr>
                <a:schemeClr val="accent1"/>
              </a:buClr>
              <a:buFont typeface="Arial" panose="020B0604020202020204" pitchFamily="34" charset="0"/>
              <a:buChar char="•"/>
              <a:defRPr>
                <a:solidFill>
                  <a:schemeClr val="tx1"/>
                </a:solidFill>
                <a:latin typeface="Roboto" panose="02000000000000000000" pitchFamily="2" charset="0"/>
                <a:ea typeface="Roboto" panose="02000000000000000000" pitchFamily="2" charset="0"/>
                <a:cs typeface="Roboto" panose="02000000000000000000" pitchFamily="2" charset="0"/>
              </a:defRPr>
            </a:lvl4pPr>
            <a:lvl5pPr marL="1201738" indent="-171450">
              <a:buClr>
                <a:schemeClr val="accent1"/>
              </a:buClr>
              <a:buFont typeface="Arial" panose="020B0604020202020204" pitchFamily="34" charset="0"/>
              <a:buChar char="•"/>
              <a:defRPr>
                <a:solidFill>
                  <a:schemeClr val="tx1"/>
                </a:solidFill>
                <a:latin typeface="Roboto" panose="02000000000000000000" pitchFamily="2" charset="0"/>
                <a:ea typeface="Roboto" panose="02000000000000000000" pitchFamily="2" charset="0"/>
                <a:cs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24134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hart Placeholder 2"/>
          <p:cNvSpPr>
            <a:spLocks noGrp="1"/>
          </p:cNvSpPr>
          <p:nvPr>
            <p:ph type="chart" idx="1"/>
          </p:nvPr>
        </p:nvSpPr>
        <p:spPr/>
        <p:txBody>
          <a:bodyPr/>
          <a:lstStyle/>
          <a:p>
            <a:endParaRPr lang="en-US" dirty="0"/>
          </a:p>
        </p:txBody>
      </p:sp>
      <p:sp>
        <p:nvSpPr>
          <p:cNvPr id="4" name="Slide Number Placeholder 3"/>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a:t>
            </a:fld>
            <a:endParaRPr lang="en-US" dirty="0">
              <a:solidFill>
                <a:srgbClr val="7E8B7A"/>
              </a:solidFill>
              <a:ea typeface="ＭＳ Ｐゴシック" charset="0"/>
            </a:endParaRPr>
          </a:p>
        </p:txBody>
      </p:sp>
    </p:spTree>
    <p:extLst>
      <p:ext uri="{BB962C8B-B14F-4D97-AF65-F5344CB8AC3E}">
        <p14:creationId xmlns:p14="http://schemas.microsoft.com/office/powerpoint/2010/main" val="271150161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a:t>
            </a:fld>
            <a:endParaRPr lang="en-US" dirty="0">
              <a:solidFill>
                <a:srgbClr val="7E8B7A"/>
              </a:solidFill>
              <a:ea typeface="ＭＳ Ｐゴシック" charset="0"/>
            </a:endParaRPr>
          </a:p>
        </p:txBody>
      </p:sp>
    </p:spTree>
    <p:extLst>
      <p:ext uri="{BB962C8B-B14F-4D97-AF65-F5344CB8AC3E}">
        <p14:creationId xmlns:p14="http://schemas.microsoft.com/office/powerpoint/2010/main" val="15573775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ntent Slide - List">
    <p:spTree>
      <p:nvGrpSpPr>
        <p:cNvPr id="1" name=""/>
        <p:cNvGrpSpPr/>
        <p:nvPr/>
      </p:nvGrpSpPr>
      <p:grpSpPr>
        <a:xfrm>
          <a:off x="0" y="0"/>
          <a:ext cx="0" cy="0"/>
          <a:chOff x="0" y="0"/>
          <a:chExt cx="0" cy="0"/>
        </a:xfrm>
      </p:grpSpPr>
      <p:sp>
        <p:nvSpPr>
          <p:cNvPr id="5" name="Content Placeholder 2"/>
          <p:cNvSpPr>
            <a:spLocks noGrp="1"/>
          </p:cNvSpPr>
          <p:nvPr>
            <p:ph idx="1"/>
          </p:nvPr>
        </p:nvSpPr>
        <p:spPr>
          <a:xfrm>
            <a:off x="472440" y="990600"/>
            <a:ext cx="4023360" cy="5112637"/>
          </a:xfrm>
          <a:prstGeom prst="rect">
            <a:avLst/>
          </a:prstGeom>
        </p:spPr>
        <p:txBody>
          <a:bodyPr lIns="0" tIns="228600" rIns="0" bIns="0"/>
          <a:lstStyle>
            <a:lvl1pPr marL="285750" indent="-285750">
              <a:buClr>
                <a:srgbClr val="006298"/>
              </a:buClr>
              <a:buFont typeface="Arial"/>
              <a:buChar char="•"/>
              <a:defRPr sz="1600" baseline="0">
                <a:latin typeface="Roboto" panose="02000000000000000000" pitchFamily="2" charset="0"/>
                <a:ea typeface="Roboto" panose="02000000000000000000" pitchFamily="2" charset="0"/>
                <a:cs typeface="Roboto" panose="02000000000000000000" pitchFamily="2" charset="0"/>
              </a:defRPr>
            </a:lvl1pPr>
            <a:lvl2pPr marL="742950" indent="-285750">
              <a:buClr>
                <a:srgbClr val="006298"/>
              </a:buClr>
              <a:buFont typeface="Arial"/>
              <a:buChar char="•"/>
              <a:defRPr sz="1600" baseline="0">
                <a:latin typeface="Roboto" panose="02000000000000000000" pitchFamily="2" charset="0"/>
                <a:ea typeface="Roboto" panose="02000000000000000000" pitchFamily="2" charset="0"/>
                <a:cs typeface="Roboto" panose="02000000000000000000" pitchFamily="2" charset="0"/>
              </a:defRPr>
            </a:lvl2pPr>
            <a:lvl3pPr marL="1200150" indent="-285750">
              <a:buClr>
                <a:srgbClr val="006298"/>
              </a:buClr>
              <a:buFont typeface="Arial"/>
              <a:buChar char="•"/>
              <a:defRPr sz="1600" baseline="0">
                <a:latin typeface="Roboto" panose="02000000000000000000" pitchFamily="2" charset="0"/>
                <a:ea typeface="Roboto" panose="02000000000000000000" pitchFamily="2" charset="0"/>
                <a:cs typeface="Roboto" panose="02000000000000000000" pitchFamily="2" charset="0"/>
              </a:defRPr>
            </a:lvl3pPr>
            <a:lvl4pPr marL="1657350" indent="-285750">
              <a:buClr>
                <a:srgbClr val="006298"/>
              </a:buClr>
              <a:buFont typeface="Arial"/>
              <a:buChar char="•"/>
              <a:defRPr sz="1600" baseline="0">
                <a:latin typeface="Roboto" panose="02000000000000000000" pitchFamily="2" charset="0"/>
                <a:ea typeface="Roboto" panose="02000000000000000000" pitchFamily="2" charset="0"/>
                <a:cs typeface="Roboto" panose="02000000000000000000" pitchFamily="2" charset="0"/>
              </a:defRPr>
            </a:lvl4pPr>
            <a:lvl5pPr marL="2114550" indent="-285750">
              <a:buClr>
                <a:srgbClr val="006298"/>
              </a:buClr>
              <a:buFont typeface="Arial"/>
              <a:buChar char="•"/>
              <a:defRPr sz="1600" baseline="0">
                <a:latin typeface="Roboto" panose="02000000000000000000" pitchFamily="2" charset="0"/>
                <a:ea typeface="Roboto" panose="02000000000000000000" pitchFamily="2" charset="0"/>
                <a:cs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p:cNvSpPr>
            <a:spLocks noGrp="1"/>
          </p:cNvSpPr>
          <p:nvPr>
            <p:ph idx="14"/>
          </p:nvPr>
        </p:nvSpPr>
        <p:spPr>
          <a:xfrm>
            <a:off x="4815840" y="990600"/>
            <a:ext cx="4023360" cy="5112637"/>
          </a:xfrm>
          <a:prstGeom prst="rect">
            <a:avLst/>
          </a:prstGeom>
        </p:spPr>
        <p:txBody>
          <a:bodyPr lIns="0" tIns="228600" rIns="0" bIns="0"/>
          <a:lstStyle>
            <a:lvl1pPr marL="285750" indent="-285750" algn="l" rtl="0" eaLnBrk="0" fontAlgn="base" hangingPunct="0">
              <a:spcBef>
                <a:spcPts val="400"/>
              </a:spcBef>
              <a:spcAft>
                <a:spcPts val="600"/>
              </a:spcAft>
              <a:buClr>
                <a:srgbClr val="006298"/>
              </a:buClr>
              <a:buFont typeface="Arial"/>
              <a:buChar char="•"/>
              <a:defRPr lang="en-US" sz="1600" kern="1200" baseline="0" dirty="0" smtClean="0">
                <a:solidFill>
                  <a:schemeClr val="tx1"/>
                </a:solidFill>
                <a:latin typeface="Roboto" panose="02000000000000000000" pitchFamily="2" charset="0"/>
                <a:ea typeface="Roboto" panose="02000000000000000000" pitchFamily="2" charset="0"/>
                <a:cs typeface="Roboto" panose="02000000000000000000" pitchFamily="2" charset="0"/>
              </a:defRPr>
            </a:lvl1pPr>
            <a:lvl2pPr marL="742950" indent="-285750" algn="l" rtl="0" eaLnBrk="0" fontAlgn="base" hangingPunct="0">
              <a:spcBef>
                <a:spcPts val="400"/>
              </a:spcBef>
              <a:spcAft>
                <a:spcPts val="600"/>
              </a:spcAft>
              <a:buClr>
                <a:srgbClr val="006298"/>
              </a:buClr>
              <a:buFont typeface="Arial"/>
              <a:buChar char="•"/>
              <a:defRPr lang="en-US" sz="1600" kern="1200" baseline="0" dirty="0" smtClean="0">
                <a:solidFill>
                  <a:schemeClr val="tx1"/>
                </a:solidFill>
                <a:latin typeface="Roboto" panose="02000000000000000000" pitchFamily="2" charset="0"/>
                <a:ea typeface="Roboto" panose="02000000000000000000" pitchFamily="2" charset="0"/>
                <a:cs typeface="Roboto" panose="02000000000000000000" pitchFamily="2" charset="0"/>
              </a:defRPr>
            </a:lvl2pPr>
            <a:lvl3pPr marL="1200150" indent="-285750" algn="l" rtl="0" eaLnBrk="0" fontAlgn="base" hangingPunct="0">
              <a:spcBef>
                <a:spcPts val="400"/>
              </a:spcBef>
              <a:spcAft>
                <a:spcPts val="600"/>
              </a:spcAft>
              <a:buClr>
                <a:srgbClr val="006298"/>
              </a:buClr>
              <a:buFont typeface="Arial"/>
              <a:buChar char="•"/>
              <a:defRPr lang="en-US" sz="1600" kern="1200" baseline="0" dirty="0" smtClean="0">
                <a:solidFill>
                  <a:schemeClr val="tx1"/>
                </a:solidFill>
                <a:latin typeface="Roboto" panose="02000000000000000000" pitchFamily="2" charset="0"/>
                <a:ea typeface="Roboto" panose="02000000000000000000" pitchFamily="2" charset="0"/>
                <a:cs typeface="Roboto" panose="02000000000000000000" pitchFamily="2" charset="0"/>
              </a:defRPr>
            </a:lvl3pPr>
            <a:lvl4pPr marL="1657350" indent="-285750" algn="l" rtl="0" eaLnBrk="0" fontAlgn="base" hangingPunct="0">
              <a:spcBef>
                <a:spcPts val="400"/>
              </a:spcBef>
              <a:spcAft>
                <a:spcPts val="600"/>
              </a:spcAft>
              <a:buClr>
                <a:srgbClr val="006298"/>
              </a:buClr>
              <a:buFont typeface="Arial"/>
              <a:buChar char="•"/>
              <a:defRPr lang="en-US" sz="1600" kern="1200" baseline="0" dirty="0" smtClean="0">
                <a:solidFill>
                  <a:schemeClr val="tx1"/>
                </a:solidFill>
                <a:latin typeface="Roboto" panose="02000000000000000000" pitchFamily="2" charset="0"/>
                <a:ea typeface="Roboto" panose="02000000000000000000" pitchFamily="2" charset="0"/>
                <a:cs typeface="Roboto" panose="02000000000000000000" pitchFamily="2" charset="0"/>
              </a:defRPr>
            </a:lvl4pPr>
            <a:lvl5pPr marL="2114550" indent="-285750" algn="l" rtl="0" eaLnBrk="0" fontAlgn="base" hangingPunct="0">
              <a:spcBef>
                <a:spcPts val="400"/>
              </a:spcBef>
              <a:spcAft>
                <a:spcPts val="600"/>
              </a:spcAft>
              <a:buClr>
                <a:srgbClr val="006298"/>
              </a:buClr>
              <a:buFont typeface="Arial"/>
              <a:buChar char="•"/>
              <a:defRPr lang="en-US" sz="1600" kern="1200" baseline="0" dirty="0">
                <a:solidFill>
                  <a:schemeClr val="tx1"/>
                </a:solidFill>
                <a:latin typeface="Roboto" panose="02000000000000000000" pitchFamily="2" charset="0"/>
                <a:ea typeface="Roboto" panose="02000000000000000000" pitchFamily="2" charset="0"/>
                <a:cs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495300" y="333375"/>
            <a:ext cx="7924800" cy="639763"/>
          </a:xfrm>
        </p:spPr>
        <p:txBody>
          <a:bodyPr/>
          <a:lstStyle/>
          <a:p>
            <a:r>
              <a:rPr lang="en-US"/>
              <a:t>Click to edit Master title style</a:t>
            </a:r>
          </a:p>
        </p:txBody>
      </p:sp>
    </p:spTree>
    <p:extLst>
      <p:ext uri="{BB962C8B-B14F-4D97-AF65-F5344CB8AC3E}">
        <p14:creationId xmlns:p14="http://schemas.microsoft.com/office/powerpoint/2010/main" val="178102748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 Statement Slide - No Image, Blue">
    <p:spTree>
      <p:nvGrpSpPr>
        <p:cNvPr id="1" name=""/>
        <p:cNvGrpSpPr/>
        <p:nvPr/>
      </p:nvGrpSpPr>
      <p:grpSpPr>
        <a:xfrm>
          <a:off x="0" y="0"/>
          <a:ext cx="0" cy="0"/>
          <a:chOff x="0" y="0"/>
          <a:chExt cx="0" cy="0"/>
        </a:xfrm>
      </p:grpSpPr>
      <p:sp>
        <p:nvSpPr>
          <p:cNvPr id="12" name="Rectangle 11"/>
          <p:cNvSpPr/>
          <p:nvPr userDrawn="1"/>
        </p:nvSpPr>
        <p:spPr>
          <a:xfrm>
            <a:off x="342901" y="457201"/>
            <a:ext cx="8450036" cy="5655186"/>
          </a:xfrm>
          <a:prstGeom prst="rect">
            <a:avLst/>
          </a:prstGeom>
          <a:solidFill>
            <a:srgbClr val="0062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6298"/>
              </a:solidFill>
            </a:endParaRPr>
          </a:p>
        </p:txBody>
      </p:sp>
      <p:sp>
        <p:nvSpPr>
          <p:cNvPr id="2" name="Title 1"/>
          <p:cNvSpPr>
            <a:spLocks noGrp="1"/>
          </p:cNvSpPr>
          <p:nvPr>
            <p:ph type="ctrTitle" hasCustomPrompt="1"/>
          </p:nvPr>
        </p:nvSpPr>
        <p:spPr>
          <a:xfrm>
            <a:off x="1634616" y="2043974"/>
            <a:ext cx="5723165" cy="807382"/>
          </a:xfrm>
          <a:prstGeom prst="rect">
            <a:avLst/>
          </a:prstGeom>
        </p:spPr>
        <p:txBody>
          <a:bodyPr lIns="0" tIns="137160" rIns="0" bIns="0"/>
          <a:lstStyle>
            <a:lvl1pPr algn="ctr">
              <a:defRPr sz="4200" baseline="0">
                <a:solidFill>
                  <a:schemeClr val="bg1"/>
                </a:solidFill>
                <a:latin typeface="Arial"/>
                <a:cs typeface="Arial"/>
              </a:defRPr>
            </a:lvl1pPr>
          </a:lstStyle>
          <a:p>
            <a:r>
              <a:rPr lang="en-US" dirty="0"/>
              <a:t>Statement goes here.</a:t>
            </a:r>
          </a:p>
        </p:txBody>
      </p:sp>
      <p:sp>
        <p:nvSpPr>
          <p:cNvPr id="9" name="Rectangle 8"/>
          <p:cNvSpPr/>
          <p:nvPr userDrawn="1"/>
        </p:nvSpPr>
        <p:spPr>
          <a:xfrm>
            <a:off x="1634616" y="1923691"/>
            <a:ext cx="5723165" cy="1119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16"/>
          <p:cNvSpPr>
            <a:spLocks noGrp="1"/>
          </p:cNvSpPr>
          <p:nvPr>
            <p:ph type="body" sz="quarter" idx="10" hasCustomPrompt="1"/>
          </p:nvPr>
        </p:nvSpPr>
        <p:spPr>
          <a:xfrm>
            <a:off x="1634614" y="2851358"/>
            <a:ext cx="5723166" cy="784830"/>
          </a:xfrm>
          <a:prstGeom prst="rect">
            <a:avLst/>
          </a:prstGeom>
        </p:spPr>
        <p:txBody>
          <a:bodyPr wrap="square" lIns="0" tIns="228600" rIns="0" bIns="0">
            <a:spAutoFit/>
          </a:bodyPr>
          <a:lstStyle>
            <a:lvl1pPr marL="0" indent="0" algn="ctr">
              <a:lnSpc>
                <a:spcPct val="100000"/>
              </a:lnSpc>
              <a:buNone/>
              <a:defRPr sz="1800" b="1" normalizeH="0" baseline="0">
                <a:solidFill>
                  <a:schemeClr val="bg1"/>
                </a:solidFill>
                <a:latin typeface="Arial"/>
                <a:ea typeface="Roboto Slab" charset="0"/>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 goes here — align top of subtitle box with bottom of title box.</a:t>
            </a:r>
          </a:p>
        </p:txBody>
      </p:sp>
      <p:sp>
        <p:nvSpPr>
          <p:cNvPr id="11" name="Text Placeholder 16"/>
          <p:cNvSpPr>
            <a:spLocks noGrp="1"/>
          </p:cNvSpPr>
          <p:nvPr>
            <p:ph type="body" sz="quarter" idx="13" hasCustomPrompt="1"/>
          </p:nvPr>
        </p:nvSpPr>
        <p:spPr>
          <a:xfrm>
            <a:off x="1634616" y="4077111"/>
            <a:ext cx="5723164" cy="1551194"/>
          </a:xfrm>
          <a:prstGeom prst="rect">
            <a:avLst/>
          </a:prstGeom>
        </p:spPr>
        <p:txBody>
          <a:bodyPr wrap="square" lIns="0" tIns="0" rIns="0" bIns="0" numCol="2" spcCol="914400">
            <a:spAutoFit/>
          </a:bodyPr>
          <a:lstStyle>
            <a:lvl1pPr marL="285750" indent="-285750" algn="ctr">
              <a:lnSpc>
                <a:spcPct val="100000"/>
              </a:lnSpc>
              <a:buFont typeface="Arial"/>
              <a:buChar char="•"/>
              <a:defRPr sz="1800" b="1" normalizeH="0" baseline="0">
                <a:solidFill>
                  <a:schemeClr val="bg1"/>
                </a:solidFill>
                <a:latin typeface="Arial"/>
                <a:ea typeface="Roboto Slab" charset="0"/>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Bullet points go here</a:t>
            </a:r>
          </a:p>
          <a:p>
            <a:pPr lvl="0"/>
            <a:endParaRPr lang="en-US" dirty="0"/>
          </a:p>
          <a:p>
            <a:pPr lvl="0"/>
            <a:r>
              <a:rPr lang="en-US" dirty="0"/>
              <a:t>Bullet points go here</a:t>
            </a:r>
          </a:p>
          <a:p>
            <a:pPr lvl="0"/>
            <a:endParaRPr lang="en-US" dirty="0"/>
          </a:p>
          <a:p>
            <a:pPr lvl="0"/>
            <a:r>
              <a:rPr lang="en-US" dirty="0"/>
              <a:t>Bullet points go here</a:t>
            </a:r>
          </a:p>
          <a:p>
            <a:pPr lvl="0"/>
            <a:endParaRPr lang="en-US" dirty="0"/>
          </a:p>
        </p:txBody>
      </p:sp>
    </p:spTree>
    <p:extLst>
      <p:ext uri="{BB962C8B-B14F-4D97-AF65-F5344CB8AC3E}">
        <p14:creationId xmlns:p14="http://schemas.microsoft.com/office/powerpoint/2010/main" val="305879375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vmlDrawing" Target="../drawings/vmlDrawing1.v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ext uri="{D42A27DB-BD31-4B8C-83A1-F6EECF244321}">
                <p14:modId xmlns:p14="http://schemas.microsoft.com/office/powerpoint/2010/main" val="310448688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805" name="think-cell Slide" r:id="rId11" imgW="6350000" imgH="6350000" progId="">
                  <p:embed/>
                </p:oleObj>
              </mc:Choice>
              <mc:Fallback>
                <p:oleObj name="think-cell Slide" r:id="rId11" imgW="6350000" imgH="6350000" progId="">
                  <p:embed/>
                  <p:pic>
                    <p:nvPicPr>
                      <p:cNvPr id="0" name="Picture 3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6" name="Title Placeholder 1"/>
          <p:cNvSpPr>
            <a:spLocks noGrp="1"/>
          </p:cNvSpPr>
          <p:nvPr>
            <p:ph type="title"/>
          </p:nvPr>
        </p:nvSpPr>
        <p:spPr bwMode="auto">
          <a:xfrm>
            <a:off x="495300" y="333375"/>
            <a:ext cx="79248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95300" y="1019175"/>
            <a:ext cx="8153400" cy="5102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12"/>
          <p:cNvSpPr>
            <a:spLocks noGrp="1"/>
          </p:cNvSpPr>
          <p:nvPr>
            <p:ph type="sldNum" sz="quarter" idx="4"/>
          </p:nvPr>
        </p:nvSpPr>
        <p:spPr>
          <a:xfrm>
            <a:off x="8205788" y="6465930"/>
            <a:ext cx="474662" cy="241300"/>
          </a:xfrm>
          <a:prstGeom prst="rect">
            <a:avLst/>
          </a:prstGeom>
        </p:spPr>
        <p:txBody>
          <a:bodyPr vert="horz" wrap="square" lIns="0" tIns="0" rIns="0" bIns="0" numCol="1" anchor="b" anchorCtr="0" compatLnSpc="1">
            <a:prstTxWarp prst="textNoShape">
              <a:avLst/>
            </a:prstTxWarp>
          </a:bodyPr>
          <a:lstStyle>
            <a:lvl1pPr algn="r">
              <a:defRPr sz="800">
                <a:solidFill>
                  <a:schemeClr val="bg2"/>
                </a:solidFill>
                <a:latin typeface="Calibri" charset="0"/>
                <a:cs typeface="+mn-cs"/>
              </a:defRPr>
            </a:lvl1pPr>
          </a:lstStyle>
          <a:p>
            <a:pPr fontAlgn="base">
              <a:spcBef>
                <a:spcPct val="0"/>
              </a:spcBef>
              <a:spcAft>
                <a:spcPct val="0"/>
              </a:spcAft>
              <a:defRPr/>
            </a:pPr>
            <a:fld id="{32126B37-FE68-EA48-ADE8-64B29A53A5F4}" type="slidenum">
              <a:rPr lang="en-US">
                <a:solidFill>
                  <a:srgbClr val="7E8B7A"/>
                </a:solidFill>
                <a:ea typeface="ＭＳ Ｐゴシック" charset="0"/>
              </a:rPr>
              <a:pPr fontAlgn="base">
                <a:spcBef>
                  <a:spcPct val="0"/>
                </a:spcBef>
                <a:spcAft>
                  <a:spcPct val="0"/>
                </a:spcAft>
                <a:defRPr/>
              </a:pPr>
              <a:t>‹#›</a:t>
            </a:fld>
            <a:endParaRPr lang="en-US" dirty="0">
              <a:solidFill>
                <a:srgbClr val="7E8B7A"/>
              </a:solidFill>
              <a:ea typeface="ＭＳ Ｐゴシック" charset="0"/>
            </a:endParaRPr>
          </a:p>
        </p:txBody>
      </p:sp>
      <p:pic>
        <p:nvPicPr>
          <p:cNvPr id="3" name="Picture 2" descr="cbnew_blue.png"/>
          <p:cNvPicPr>
            <a:picLocks noChangeAspect="1"/>
          </p:cNvPicPr>
          <p:nvPr userDrawn="1"/>
        </p:nvPicPr>
        <p:blipFill>
          <a:blip r:embed="rId13" cstate="email">
            <a:clrChange>
              <a:clrFrom>
                <a:srgbClr val="000000">
                  <a:alpha val="0"/>
                </a:srgbClr>
              </a:clrFrom>
              <a:clrTo>
                <a:srgbClr val="000000">
                  <a:alpha val="0"/>
                </a:srgbClr>
              </a:clrTo>
            </a:clrChange>
            <a:duotone>
              <a:schemeClr val="bg2">
                <a:shade val="45000"/>
                <a:satMod val="135000"/>
              </a:schemeClr>
              <a:prstClr val="white"/>
            </a:duotone>
            <a:extLst>
              <a:ext uri="{BEBA8EAE-BF5A-486C-A8C5-ECC9F3942E4B}">
                <a14:imgProps xmlns:a14="http://schemas.microsoft.com/office/drawing/2010/main">
                  <a14:imgLayer r:embed="rId14">
                    <a14:imgEffect>
                      <a14:colorTemperature colorTemp="1500"/>
                    </a14:imgEffect>
                    <a14:imgEffect>
                      <a14:saturation sat="0"/>
                    </a14:imgEffect>
                    <a14:imgEffect>
                      <a14:brightnessContrast bright="14000"/>
                    </a14:imgEffect>
                  </a14:imgLayer>
                </a14:imgProps>
              </a:ext>
              <a:ext uri="{28A0092B-C50C-407E-A947-70E740481C1C}">
                <a14:useLocalDpi xmlns:a14="http://schemas.microsoft.com/office/drawing/2010/main" val="0"/>
              </a:ext>
            </a:extLst>
          </a:blip>
          <a:stretch>
            <a:fillRect/>
          </a:stretch>
        </p:blipFill>
        <p:spPr>
          <a:xfrm>
            <a:off x="518159" y="6324600"/>
            <a:ext cx="1447799" cy="248860"/>
          </a:xfrm>
          <a:prstGeom prst="rect">
            <a:avLst/>
          </a:prstGeom>
        </p:spPr>
      </p:pic>
    </p:spTree>
    <p:extLst>
      <p:ext uri="{BB962C8B-B14F-4D97-AF65-F5344CB8AC3E}">
        <p14:creationId xmlns:p14="http://schemas.microsoft.com/office/powerpoint/2010/main" val="320063134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70" r:id="rId3"/>
    <p:sldLayoutId id="2147483666" r:id="rId4"/>
    <p:sldLayoutId id="2147483665" r:id="rId5"/>
    <p:sldLayoutId id="2147483671" r:id="rId6"/>
    <p:sldLayoutId id="2147483669" r:id="rId7"/>
  </p:sldLayoutIdLst>
  <p:transition>
    <p:fade/>
  </p:transition>
  <p:hf hdr="0" ftr="0" dt="0"/>
  <p:txStyles>
    <p:titleStyle>
      <a:lvl1pPr algn="l" rtl="0" eaLnBrk="0" fontAlgn="base" hangingPunct="0">
        <a:spcBef>
          <a:spcPct val="0"/>
        </a:spcBef>
        <a:spcAft>
          <a:spcPct val="0"/>
        </a:spcAft>
        <a:defRPr lang="en-US" sz="1800" b="1" kern="1200" dirty="0">
          <a:solidFill>
            <a:schemeClr val="accent1"/>
          </a:solidFill>
          <a:latin typeface="Roboto Slab" pitchFamily="2" charset="0"/>
          <a:ea typeface="Roboto Slab" pitchFamily="2" charset="0"/>
          <a:cs typeface="Arial"/>
        </a:defRPr>
      </a:lvl1pPr>
      <a:lvl2pPr algn="l" rtl="0" eaLnBrk="0" fontAlgn="base" hangingPunct="0">
        <a:spcBef>
          <a:spcPct val="0"/>
        </a:spcBef>
        <a:spcAft>
          <a:spcPct val="0"/>
        </a:spcAft>
        <a:defRPr sz="2600" b="1">
          <a:solidFill>
            <a:schemeClr val="accent1"/>
          </a:solidFill>
          <a:latin typeface="Arial" charset="0"/>
          <a:ea typeface="ＭＳ Ｐゴシック" charset="0"/>
        </a:defRPr>
      </a:lvl2pPr>
      <a:lvl3pPr algn="l" rtl="0" eaLnBrk="0" fontAlgn="base" hangingPunct="0">
        <a:spcBef>
          <a:spcPct val="0"/>
        </a:spcBef>
        <a:spcAft>
          <a:spcPct val="0"/>
        </a:spcAft>
        <a:defRPr sz="2600" b="1">
          <a:solidFill>
            <a:schemeClr val="accent1"/>
          </a:solidFill>
          <a:latin typeface="Arial" charset="0"/>
          <a:ea typeface="ＭＳ Ｐゴシック" charset="0"/>
        </a:defRPr>
      </a:lvl3pPr>
      <a:lvl4pPr algn="l" rtl="0" eaLnBrk="0" fontAlgn="base" hangingPunct="0">
        <a:spcBef>
          <a:spcPct val="0"/>
        </a:spcBef>
        <a:spcAft>
          <a:spcPct val="0"/>
        </a:spcAft>
        <a:defRPr sz="2600" b="1">
          <a:solidFill>
            <a:schemeClr val="accent1"/>
          </a:solidFill>
          <a:latin typeface="Arial" charset="0"/>
          <a:ea typeface="ＭＳ Ｐゴシック" charset="0"/>
        </a:defRPr>
      </a:lvl4pPr>
      <a:lvl5pPr algn="l" rtl="0" eaLnBrk="0" fontAlgn="base" hangingPunct="0">
        <a:spcBef>
          <a:spcPct val="0"/>
        </a:spcBef>
        <a:spcAft>
          <a:spcPct val="0"/>
        </a:spcAft>
        <a:defRPr sz="2600" b="1">
          <a:solidFill>
            <a:schemeClr val="accent1"/>
          </a:solidFill>
          <a:latin typeface="Arial" charset="0"/>
          <a:ea typeface="ＭＳ Ｐゴシック" charset="0"/>
        </a:defRPr>
      </a:lvl5pPr>
      <a:lvl6pPr marL="457200" algn="l" rtl="0" fontAlgn="base">
        <a:spcBef>
          <a:spcPct val="0"/>
        </a:spcBef>
        <a:spcAft>
          <a:spcPct val="0"/>
        </a:spcAft>
        <a:defRPr sz="2800" b="1">
          <a:solidFill>
            <a:schemeClr val="accent1"/>
          </a:solidFill>
          <a:latin typeface="Calibri" charset="0"/>
          <a:ea typeface="ＭＳ Ｐゴシック" charset="0"/>
        </a:defRPr>
      </a:lvl6pPr>
      <a:lvl7pPr marL="914400" algn="l" rtl="0" fontAlgn="base">
        <a:spcBef>
          <a:spcPct val="0"/>
        </a:spcBef>
        <a:spcAft>
          <a:spcPct val="0"/>
        </a:spcAft>
        <a:defRPr sz="2800" b="1">
          <a:solidFill>
            <a:schemeClr val="accent1"/>
          </a:solidFill>
          <a:latin typeface="Calibri" charset="0"/>
          <a:ea typeface="ＭＳ Ｐゴシック" charset="0"/>
        </a:defRPr>
      </a:lvl7pPr>
      <a:lvl8pPr marL="1371600" algn="l" rtl="0" fontAlgn="base">
        <a:spcBef>
          <a:spcPct val="0"/>
        </a:spcBef>
        <a:spcAft>
          <a:spcPct val="0"/>
        </a:spcAft>
        <a:defRPr sz="2800" b="1">
          <a:solidFill>
            <a:schemeClr val="accent1"/>
          </a:solidFill>
          <a:latin typeface="Calibri" charset="0"/>
          <a:ea typeface="ＭＳ Ｐゴシック" charset="0"/>
        </a:defRPr>
      </a:lvl8pPr>
      <a:lvl9pPr marL="1828800" algn="l" rtl="0" fontAlgn="base">
        <a:spcBef>
          <a:spcPct val="0"/>
        </a:spcBef>
        <a:spcAft>
          <a:spcPct val="0"/>
        </a:spcAft>
        <a:defRPr sz="2800" b="1">
          <a:solidFill>
            <a:schemeClr val="accent1"/>
          </a:solidFill>
          <a:latin typeface="Calibri" charset="0"/>
          <a:ea typeface="ＭＳ Ｐゴシック" charset="0"/>
        </a:defRPr>
      </a:lvl9pPr>
    </p:titleStyle>
    <p:bodyStyle>
      <a:lvl1pPr marL="346075" indent="-342900" algn="l" rtl="0" eaLnBrk="0" fontAlgn="base" hangingPunct="0">
        <a:spcBef>
          <a:spcPts val="400"/>
        </a:spcBef>
        <a:spcAft>
          <a:spcPts val="600"/>
        </a:spcAft>
        <a:buClr>
          <a:schemeClr val="tx2"/>
        </a:buClr>
        <a:buSzPct val="80000"/>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631825" indent="-233363" algn="l" rtl="0" eaLnBrk="0" fontAlgn="base" hangingPunct="0">
        <a:spcBef>
          <a:spcPts val="400"/>
        </a:spcBef>
        <a:spcAft>
          <a:spcPts val="600"/>
        </a:spcAft>
        <a:buClr>
          <a:schemeClr val="tx2"/>
        </a:buClr>
        <a:buFont typeface="Arial" panose="020B0604020202020204" pitchFamily="34" charset="0"/>
        <a:buChar char="•"/>
        <a:defRPr kern="1200">
          <a:solidFill>
            <a:schemeClr val="tx1"/>
          </a:solidFill>
          <a:latin typeface="Roboto" panose="02000000000000000000" pitchFamily="2" charset="0"/>
          <a:ea typeface="Roboto" panose="02000000000000000000" pitchFamily="2" charset="0"/>
          <a:cs typeface="Roboto" panose="02000000000000000000" pitchFamily="2" charset="0"/>
        </a:defRPr>
      </a:lvl2pPr>
      <a:lvl3pPr marL="858838" indent="-227013" algn="l" rtl="0" eaLnBrk="0" fontAlgn="base" hangingPunct="0">
        <a:spcBef>
          <a:spcPts val="400"/>
        </a:spcBef>
        <a:spcAft>
          <a:spcPts val="600"/>
        </a:spcAft>
        <a:buClr>
          <a:schemeClr val="tx2"/>
        </a:buClr>
        <a:buFont typeface="Arial" panose="020B0604020202020204" pitchFamily="34" charset="0"/>
        <a:buChar char="•"/>
        <a:defRPr sz="1600" kern="1200">
          <a:solidFill>
            <a:schemeClr val="tx1"/>
          </a:solidFill>
          <a:latin typeface="Roboto" panose="02000000000000000000" pitchFamily="2" charset="0"/>
          <a:ea typeface="Roboto" panose="02000000000000000000" pitchFamily="2" charset="0"/>
          <a:cs typeface="Roboto" panose="02000000000000000000" pitchFamily="2" charset="0"/>
        </a:defRPr>
      </a:lvl3pPr>
      <a:lvl4pPr marL="1030288" indent="-171450" algn="l" rtl="0" eaLnBrk="0" fontAlgn="base" hangingPunct="0">
        <a:spcBef>
          <a:spcPts val="400"/>
        </a:spcBef>
        <a:spcAft>
          <a:spcPts val="600"/>
        </a:spcAft>
        <a:buClr>
          <a:schemeClr val="tx2"/>
        </a:buClr>
        <a:buFont typeface="Arial" panose="020B0604020202020204" pitchFamily="34" charset="0"/>
        <a:buChar char="•"/>
        <a:defRPr sz="1400" kern="1200">
          <a:solidFill>
            <a:schemeClr val="tx1"/>
          </a:solidFill>
          <a:latin typeface="Roboto" panose="02000000000000000000" pitchFamily="2" charset="0"/>
          <a:ea typeface="Roboto" panose="02000000000000000000" pitchFamily="2" charset="0"/>
          <a:cs typeface="Roboto" panose="02000000000000000000" pitchFamily="2" charset="0"/>
        </a:defRPr>
      </a:lvl4pPr>
      <a:lvl5pPr marL="1201738" indent="-171450" algn="l" rtl="0" eaLnBrk="0" fontAlgn="base" hangingPunct="0">
        <a:spcBef>
          <a:spcPts val="400"/>
        </a:spcBef>
        <a:spcAft>
          <a:spcPts val="600"/>
        </a:spcAft>
        <a:buClr>
          <a:schemeClr val="tx2"/>
        </a:buClr>
        <a:buFont typeface="Arial" panose="020B0604020202020204" pitchFamily="34" charset="0"/>
        <a:buChar char="•"/>
        <a:defRPr sz="1200" kern="1200">
          <a:solidFill>
            <a:schemeClr val="tx1"/>
          </a:solidFill>
          <a:latin typeface="Roboto" panose="02000000000000000000" pitchFamily="2" charset="0"/>
          <a:ea typeface="Roboto" panose="02000000000000000000" pitchFamily="2" charset="0"/>
          <a:cs typeface="Roboto" panose="02000000000000000000" pitchFamily="2"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chart" Target="../charts/chart4.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chart" Target="../charts/chart6.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chart" Target="../charts/chart7.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chart" Target="../charts/chart8.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chart" Target="../charts/chart9.xml"/><Relationship Id="rId4" Type="http://schemas.openxmlformats.org/officeDocument/2006/relationships/notesSlide" Target="../notesSlides/notesSlid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chart" Target="../charts/char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chart" Target="../charts/chart11.xml"/></Relationships>
</file>

<file path=ppt/slides/_rels/slide2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chart" Target="../charts/char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chart" Target="../charts/chart17.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chart" Target="../charts/char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chart" Target="../charts/chart24.xml"/></Relationships>
</file>

<file path=ppt/slides/_rels/slide39.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chart" Target="../charts/chart30.xml"/></Relationships>
</file>

<file path=ppt/slides/_rels/slide45.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chart" Target="../charts/chart3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chart" Target="../charts/chart34.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chart" Target="../charts/chart35.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chart" Target="../charts/chart36.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4.xml"/><Relationship Id="rId1" Type="http://schemas.openxmlformats.org/officeDocument/2006/relationships/tags" Target="../tags/tag43.xml"/><Relationship Id="rId4" Type="http://schemas.openxmlformats.org/officeDocument/2006/relationships/chart" Target="../charts/chart37.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chart" Target="../charts/chart38.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chart" Target="../charts/chart39.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chart" Target="../charts/chart40.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2.xml"/><Relationship Id="rId1" Type="http://schemas.openxmlformats.org/officeDocument/2006/relationships/tags" Target="../tags/tag51.xml"/><Relationship Id="rId4" Type="http://schemas.openxmlformats.org/officeDocument/2006/relationships/chart" Target="../charts/chart41.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4.xml"/><Relationship Id="rId1" Type="http://schemas.openxmlformats.org/officeDocument/2006/relationships/tags" Target="../tags/tag53.xml"/><Relationship Id="rId4" Type="http://schemas.openxmlformats.org/officeDocument/2006/relationships/chart" Target="../charts/chart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8872" y="2039112"/>
            <a:ext cx="3716528" cy="1738938"/>
          </a:xfrm>
        </p:spPr>
        <p:txBody>
          <a:bodyPr/>
          <a:lstStyle/>
          <a:p>
            <a:r>
              <a:rPr lang="en-US" sz="2800" b="0" dirty="0">
                <a:latin typeface="Roboto Slab Regular" pitchFamily="2" charset="0"/>
                <a:ea typeface="Roboto Slab Regular" pitchFamily="2" charset="0"/>
              </a:rPr>
              <a:t>History Camp: Pre-Post Survey Analysis</a:t>
            </a:r>
            <a:br>
              <a:rPr lang="en-US" sz="2800" b="0" dirty="0">
                <a:latin typeface="Roboto Slab Regular" pitchFamily="2" charset="0"/>
                <a:ea typeface="Roboto Slab Regular" pitchFamily="2" charset="0"/>
              </a:rPr>
            </a:br>
            <a:r>
              <a:rPr lang="en-US" sz="1400" b="0" dirty="0"/>
              <a:t/>
            </a:r>
            <a:br>
              <a:rPr lang="en-US" sz="1400" b="0" dirty="0"/>
            </a:br>
            <a:r>
              <a:rPr lang="en-US" sz="2600" b="0" dirty="0">
                <a:latin typeface="Roboto Slab Regular" charset="0"/>
                <a:ea typeface="+mj-ea"/>
                <a:cs typeface="+mj-cs"/>
              </a:rPr>
              <a:t/>
            </a:r>
            <a:br>
              <a:rPr lang="en-US" sz="2600" b="0" dirty="0">
                <a:latin typeface="Roboto Slab Regular" charset="0"/>
                <a:ea typeface="+mj-ea"/>
                <a:cs typeface="+mj-cs"/>
              </a:rPr>
            </a:br>
            <a:r>
              <a:rPr lang="en-US" sz="400" b="0" dirty="0">
                <a:latin typeface="Roboto Slab Regular" charset="0"/>
                <a:ea typeface="+mj-ea"/>
                <a:cs typeface="+mj-cs"/>
              </a:rPr>
              <a:t/>
            </a:r>
            <a:br>
              <a:rPr lang="en-US" sz="400" b="0" dirty="0">
                <a:latin typeface="Roboto Slab Regular" charset="0"/>
                <a:ea typeface="+mj-ea"/>
                <a:cs typeface="+mj-cs"/>
              </a:rPr>
            </a:br>
            <a:r>
              <a:rPr lang="en-US" sz="400" b="0" dirty="0">
                <a:latin typeface="Roboto Slab Regular" charset="0"/>
                <a:ea typeface="+mj-ea"/>
                <a:cs typeface="+mj-cs"/>
              </a:rPr>
              <a:t> </a:t>
            </a:r>
            <a:endParaRPr lang="en-US" sz="1400" b="0" dirty="0">
              <a:latin typeface="Roboto Slab Regular" pitchFamily="2" charset="0"/>
              <a:ea typeface="Roboto Slab Regular" pitchFamily="2" charset="0"/>
              <a:cs typeface="+mj-cs"/>
            </a:endParaRPr>
          </a:p>
        </p:txBody>
      </p:sp>
      <p:sp>
        <p:nvSpPr>
          <p:cNvPr id="3" name="Text Placeholder 2"/>
          <p:cNvSpPr>
            <a:spLocks noGrp="1"/>
          </p:cNvSpPr>
          <p:nvPr>
            <p:ph type="body" sz="quarter" idx="10"/>
          </p:nvPr>
        </p:nvSpPr>
        <p:spPr>
          <a:xfrm>
            <a:off x="1295400" y="4495800"/>
            <a:ext cx="3733800" cy="415498"/>
          </a:xfrm>
        </p:spPr>
        <p:txBody>
          <a:bodyPr/>
          <a:lstStyle/>
          <a:p>
            <a:r>
              <a:rPr lang="en-US" sz="1200" dirty="0"/>
              <a:t>September, 2018</a:t>
            </a:r>
            <a:endParaRPr lang="en-US" sz="1200" dirty="0">
              <a:latin typeface="Roboto Slab Regular" pitchFamily="2" charset="0"/>
              <a:ea typeface="Roboto Slab Regular" pitchFamily="2" charset="0"/>
            </a:endParaRPr>
          </a:p>
        </p:txBody>
      </p:sp>
    </p:spTree>
    <p:extLst>
      <p:ext uri="{BB962C8B-B14F-4D97-AF65-F5344CB8AC3E}">
        <p14:creationId xmlns:p14="http://schemas.microsoft.com/office/powerpoint/2010/main" val="7481539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979EE-8B3D-4561-83A3-4436FF5AC2EF}"/>
              </a:ext>
            </a:extLst>
          </p:cNvPr>
          <p:cNvSpPr>
            <a:spLocks noGrp="1"/>
          </p:cNvSpPr>
          <p:nvPr>
            <p:ph type="title"/>
            <p:custDataLst>
              <p:tags r:id="rId1"/>
            </p:custDataLst>
          </p:nvPr>
        </p:nvSpPr>
        <p:spPr/>
        <p:txBody>
          <a:bodyPr/>
          <a:lstStyle/>
          <a:p>
            <a:r>
              <a:rPr lang="en-US" dirty="0"/>
              <a:t>45% of respondents received free or reduced lunch at school</a:t>
            </a:r>
          </a:p>
        </p:txBody>
      </p:sp>
      <p:sp>
        <p:nvSpPr>
          <p:cNvPr id="4" name="Slide Number Placeholder 3">
            <a:extLst>
              <a:ext uri="{FF2B5EF4-FFF2-40B4-BE49-F238E27FC236}">
                <a16:creationId xmlns:a16="http://schemas.microsoft.com/office/drawing/2014/main" id="{4823ED42-6F04-48E2-B6BC-E80F1BBC816F}"/>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10</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F259E29A-BBAC-4C2B-B918-5D39063AEBD3}"/>
              </a:ext>
            </a:extLst>
          </p:cNvPr>
          <p:cNvGraphicFramePr/>
          <p:nvPr>
            <p:custDataLst>
              <p:tags r:id="rId2"/>
            </p:custDataLs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0456471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FC538-0DFE-4C13-9023-1EA89E374A67}"/>
              </a:ext>
            </a:extLst>
          </p:cNvPr>
          <p:cNvSpPr>
            <a:spLocks noGrp="1"/>
          </p:cNvSpPr>
          <p:nvPr>
            <p:ph type="title"/>
            <p:custDataLst>
              <p:tags r:id="rId1"/>
            </p:custDataLst>
          </p:nvPr>
        </p:nvSpPr>
        <p:spPr/>
        <p:txBody>
          <a:bodyPr/>
          <a:lstStyle/>
          <a:p>
            <a:r>
              <a:rPr lang="en-US" dirty="0"/>
              <a:t>Almost 20% of respondents were of Hispanic, Latino, or Spanish origin</a:t>
            </a:r>
          </a:p>
        </p:txBody>
      </p:sp>
      <p:sp>
        <p:nvSpPr>
          <p:cNvPr id="4" name="Slide Number Placeholder 3">
            <a:extLst>
              <a:ext uri="{FF2B5EF4-FFF2-40B4-BE49-F238E27FC236}">
                <a16:creationId xmlns:a16="http://schemas.microsoft.com/office/drawing/2014/main" id="{B33279FE-A5B2-43EE-906D-41A21245F253}"/>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11</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1E534AE7-E405-4EC4-ADE2-574F36535C90}"/>
              </a:ext>
            </a:extLst>
          </p:cNvPr>
          <p:cNvGraphicFramePr/>
          <p:nvPr>
            <p:custDataLst>
              <p:tags r:id="rId2"/>
            </p:custDataLst>
            <p:extLst>
              <p:ext uri="{D42A27DB-BD31-4B8C-83A1-F6EECF244321}">
                <p14:modId xmlns:p14="http://schemas.microsoft.com/office/powerpoint/2010/main" val="1208749173"/>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3526110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7E860-E515-4AC6-A1DA-51ACFDC07680}"/>
              </a:ext>
            </a:extLst>
          </p:cNvPr>
          <p:cNvSpPr>
            <a:spLocks noGrp="1"/>
          </p:cNvSpPr>
          <p:nvPr>
            <p:ph type="title"/>
            <p:custDataLst>
              <p:tags r:id="rId1"/>
            </p:custDataLst>
          </p:nvPr>
        </p:nvSpPr>
        <p:spPr/>
        <p:txBody>
          <a:bodyPr/>
          <a:lstStyle/>
          <a:p>
            <a:r>
              <a:rPr lang="en-US" dirty="0"/>
              <a:t>Close to 20% of respondents were Asian and Black or African American</a:t>
            </a:r>
          </a:p>
        </p:txBody>
      </p:sp>
      <p:sp>
        <p:nvSpPr>
          <p:cNvPr id="4" name="Slide Number Placeholder 3">
            <a:extLst>
              <a:ext uri="{FF2B5EF4-FFF2-40B4-BE49-F238E27FC236}">
                <a16:creationId xmlns:a16="http://schemas.microsoft.com/office/drawing/2014/main" id="{C6587742-9579-4B1B-8EAE-2C1F14DBF0FF}"/>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12</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81DC5EF1-D6F9-4024-A21F-4BE8D356B0F1}"/>
              </a:ext>
            </a:extLst>
          </p:cNvPr>
          <p:cNvGraphicFramePr/>
          <p:nvPr>
            <p:custDataLst>
              <p:tags r:id="rId2"/>
            </p:custDataLst>
            <p:extLst>
              <p:ext uri="{D42A27DB-BD31-4B8C-83A1-F6EECF244321}">
                <p14:modId xmlns:p14="http://schemas.microsoft.com/office/powerpoint/2010/main" val="3101587878"/>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6427054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C713-55D0-476D-97B6-AA00B397176E}"/>
              </a:ext>
            </a:extLst>
          </p:cNvPr>
          <p:cNvSpPr>
            <a:spLocks noGrp="1"/>
          </p:cNvSpPr>
          <p:nvPr>
            <p:ph type="title"/>
            <p:custDataLst>
              <p:tags r:id="rId1"/>
            </p:custDataLst>
          </p:nvPr>
        </p:nvSpPr>
        <p:spPr/>
        <p:txBody>
          <a:bodyPr/>
          <a:lstStyle/>
          <a:p>
            <a:r>
              <a:rPr lang="en-US" dirty="0"/>
              <a:t>Nearly 90% of respondents plan to attend a 4-year college after high school</a:t>
            </a:r>
          </a:p>
        </p:txBody>
      </p:sp>
      <p:sp>
        <p:nvSpPr>
          <p:cNvPr id="4" name="Slide Number Placeholder 3">
            <a:extLst>
              <a:ext uri="{FF2B5EF4-FFF2-40B4-BE49-F238E27FC236}">
                <a16:creationId xmlns:a16="http://schemas.microsoft.com/office/drawing/2014/main" id="{85F8B2B0-186C-41EB-93C3-BAD11C6D3756}"/>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13</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05F99CB8-462A-46FF-A790-AABA7D63A304}"/>
              </a:ext>
            </a:extLst>
          </p:cNvPr>
          <p:cNvGraphicFramePr/>
          <p:nvPr>
            <p:custDataLst>
              <p:tags r:id="rId2"/>
            </p:custDataLst>
            <p:extLst>
              <p:ext uri="{D42A27DB-BD31-4B8C-83A1-F6EECF244321}">
                <p14:modId xmlns:p14="http://schemas.microsoft.com/office/powerpoint/2010/main" val="3267289234"/>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2441327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DDBF1-5C7B-40E5-89DD-6F14F46FE4A3}"/>
              </a:ext>
            </a:extLst>
          </p:cNvPr>
          <p:cNvSpPr>
            <a:spLocks noGrp="1"/>
          </p:cNvSpPr>
          <p:nvPr>
            <p:ph type="title"/>
            <p:custDataLst>
              <p:tags r:id="rId1"/>
            </p:custDataLst>
          </p:nvPr>
        </p:nvSpPr>
        <p:spPr/>
        <p:txBody>
          <a:bodyPr/>
          <a:lstStyle/>
          <a:p>
            <a:r>
              <a:rPr lang="en-US" dirty="0"/>
              <a:t>1/3 of respondents are planning to major in history</a:t>
            </a:r>
          </a:p>
        </p:txBody>
      </p:sp>
      <p:sp>
        <p:nvSpPr>
          <p:cNvPr id="4" name="Slide Number Placeholder 3">
            <a:extLst>
              <a:ext uri="{FF2B5EF4-FFF2-40B4-BE49-F238E27FC236}">
                <a16:creationId xmlns:a16="http://schemas.microsoft.com/office/drawing/2014/main" id="{C97788BA-09BA-4F7F-B189-04C5CFD58286}"/>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14</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321CDD00-21F3-4858-99F5-0D533FCE8B5B}"/>
              </a:ext>
            </a:extLst>
          </p:cNvPr>
          <p:cNvGraphicFramePr/>
          <p:nvPr>
            <p:custDataLst>
              <p:tags r:id="rId2"/>
            </p:custDataLst>
            <p:extLst>
              <p:ext uri="{D42A27DB-BD31-4B8C-83A1-F6EECF244321}">
                <p14:modId xmlns:p14="http://schemas.microsoft.com/office/powerpoint/2010/main" val="1421632914"/>
              </p:ext>
            </p:extLst>
          </p:nvPr>
        </p:nvGraphicFramePr>
        <p:xfrm>
          <a:off x="261366" y="1085468"/>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8113367"/>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1A8F0-2964-499A-9430-099F3338211D}"/>
              </a:ext>
            </a:extLst>
          </p:cNvPr>
          <p:cNvSpPr>
            <a:spLocks noGrp="1"/>
          </p:cNvSpPr>
          <p:nvPr>
            <p:ph type="title"/>
            <p:custDataLst>
              <p:tags r:id="rId1"/>
            </p:custDataLst>
          </p:nvPr>
        </p:nvSpPr>
        <p:spPr/>
        <p:txBody>
          <a:bodyPr/>
          <a:lstStyle/>
          <a:p>
            <a:r>
              <a:rPr lang="en-US" dirty="0"/>
              <a:t>Almost 40% of respondents say they intend to focus on law in their future career</a:t>
            </a:r>
          </a:p>
        </p:txBody>
      </p:sp>
      <p:sp>
        <p:nvSpPr>
          <p:cNvPr id="4" name="Slide Number Placeholder 3">
            <a:extLst>
              <a:ext uri="{FF2B5EF4-FFF2-40B4-BE49-F238E27FC236}">
                <a16:creationId xmlns:a16="http://schemas.microsoft.com/office/drawing/2014/main" id="{A8A1C917-055E-4C80-A77C-4593D238C360}"/>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15</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535FE8C6-079F-4962-BF62-A8CD437A1E00}"/>
              </a:ext>
            </a:extLst>
          </p:cNvPr>
          <p:cNvGraphicFramePr/>
          <p:nvPr>
            <p:custDataLst>
              <p:tags r:id="rId2"/>
            </p:custDataLst>
            <p:extLst>
              <p:ext uri="{D42A27DB-BD31-4B8C-83A1-F6EECF244321}">
                <p14:modId xmlns:p14="http://schemas.microsoft.com/office/powerpoint/2010/main" val="3413829953"/>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7519319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78A60-7366-40F3-A8FB-4D67F0339617}"/>
              </a:ext>
            </a:extLst>
          </p:cNvPr>
          <p:cNvSpPr>
            <a:spLocks noGrp="1"/>
          </p:cNvSpPr>
          <p:nvPr>
            <p:ph type="title"/>
            <p:custDataLst>
              <p:tags r:id="rId1"/>
            </p:custDataLst>
          </p:nvPr>
        </p:nvSpPr>
        <p:spPr/>
        <p:txBody>
          <a:bodyPr/>
          <a:lstStyle/>
          <a:p>
            <a:r>
              <a:rPr lang="en-US" dirty="0"/>
              <a:t>Political views don’t seem to have changed much as a result of camp</a:t>
            </a:r>
          </a:p>
        </p:txBody>
      </p:sp>
      <p:sp>
        <p:nvSpPr>
          <p:cNvPr id="4" name="Slide Number Placeholder 3">
            <a:extLst>
              <a:ext uri="{FF2B5EF4-FFF2-40B4-BE49-F238E27FC236}">
                <a16:creationId xmlns:a16="http://schemas.microsoft.com/office/drawing/2014/main" id="{EC54A345-71E6-4594-BCD8-0656CF832796}"/>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16</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E14BB056-844E-4AED-939E-50AC727B4732}"/>
              </a:ext>
            </a:extLst>
          </p:cNvPr>
          <p:cNvGraphicFramePr/>
          <p:nvPr>
            <p:custDataLst>
              <p:tags r:id="rId2"/>
            </p:custDataLs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02203194"/>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00A1D-2A8A-484C-9D55-8EB35AC6A611}"/>
              </a:ext>
            </a:extLst>
          </p:cNvPr>
          <p:cNvSpPr>
            <a:spLocks noGrp="1"/>
          </p:cNvSpPr>
          <p:nvPr>
            <p:ph type="title"/>
            <p:custDataLst>
              <p:tags r:id="rId1"/>
            </p:custDataLst>
          </p:nvPr>
        </p:nvSpPr>
        <p:spPr>
          <a:xfrm>
            <a:off x="495300" y="333375"/>
            <a:ext cx="8496300" cy="639763"/>
          </a:xfrm>
        </p:spPr>
        <p:txBody>
          <a:bodyPr/>
          <a:lstStyle/>
          <a:p>
            <a:r>
              <a:rPr lang="en-US" dirty="0"/>
              <a:t>However, slightly more respondents report being sure of their political views after camp than they were beforehand</a:t>
            </a:r>
          </a:p>
        </p:txBody>
      </p:sp>
      <p:sp>
        <p:nvSpPr>
          <p:cNvPr id="4" name="Slide Number Placeholder 3">
            <a:extLst>
              <a:ext uri="{FF2B5EF4-FFF2-40B4-BE49-F238E27FC236}">
                <a16:creationId xmlns:a16="http://schemas.microsoft.com/office/drawing/2014/main" id="{15F7EF20-262D-432C-9003-4A78CD927EBD}"/>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17</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419C13A5-CEFF-4A36-B939-D1EDE6B7C7BE}"/>
              </a:ext>
            </a:extLst>
          </p:cNvPr>
          <p:cNvGraphicFramePr/>
          <p:nvPr>
            <p:custDataLst>
              <p:tags r:id="rId2"/>
            </p:custDataLs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7471774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D8937-BB68-42EA-9953-365F8B30BE44}"/>
              </a:ext>
            </a:extLst>
          </p:cNvPr>
          <p:cNvSpPr>
            <a:spLocks noGrp="1"/>
          </p:cNvSpPr>
          <p:nvPr>
            <p:ph type="title"/>
          </p:nvPr>
        </p:nvSpPr>
        <p:spPr/>
        <p:txBody>
          <a:bodyPr/>
          <a:lstStyle/>
          <a:p>
            <a:r>
              <a:rPr lang="en-US" dirty="0"/>
              <a:t>What do you hope to get out of camp this summer?</a:t>
            </a:r>
          </a:p>
        </p:txBody>
      </p:sp>
      <p:sp>
        <p:nvSpPr>
          <p:cNvPr id="4" name="Slide Number Placeholder 3">
            <a:extLst>
              <a:ext uri="{FF2B5EF4-FFF2-40B4-BE49-F238E27FC236}">
                <a16:creationId xmlns:a16="http://schemas.microsoft.com/office/drawing/2014/main" id="{EB7D3EE0-299A-4EBD-A7B6-2B57C53692EF}"/>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18</a:t>
            </a:fld>
            <a:endParaRPr lang="en-US" dirty="0">
              <a:solidFill>
                <a:srgbClr val="7E8B7A"/>
              </a:solidFill>
              <a:ea typeface="ＭＳ Ｐゴシック" charset="0"/>
            </a:endParaRPr>
          </a:p>
        </p:txBody>
      </p:sp>
      <p:sp>
        <p:nvSpPr>
          <p:cNvPr id="6" name="Rectangle 5">
            <a:extLst>
              <a:ext uri="{FF2B5EF4-FFF2-40B4-BE49-F238E27FC236}">
                <a16:creationId xmlns:a16="http://schemas.microsoft.com/office/drawing/2014/main" id="{58AF5664-D784-4688-A54B-84BBDCC0F3C2}"/>
              </a:ext>
            </a:extLst>
          </p:cNvPr>
          <p:cNvSpPr/>
          <p:nvPr/>
        </p:nvSpPr>
        <p:spPr>
          <a:xfrm>
            <a:off x="366823" y="1096963"/>
            <a:ext cx="1981200" cy="1371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Get a better/deeper understanding of US history, and prepare for APUSH</a:t>
            </a:r>
          </a:p>
        </p:txBody>
      </p:sp>
      <p:sp>
        <p:nvSpPr>
          <p:cNvPr id="7" name="Rectangle 6">
            <a:extLst>
              <a:ext uri="{FF2B5EF4-FFF2-40B4-BE49-F238E27FC236}">
                <a16:creationId xmlns:a16="http://schemas.microsoft.com/office/drawing/2014/main" id="{84130361-E00E-434E-A02A-38950A98437E}"/>
              </a:ext>
            </a:extLst>
          </p:cNvPr>
          <p:cNvSpPr/>
          <p:nvPr/>
        </p:nvSpPr>
        <p:spPr>
          <a:xfrm>
            <a:off x="384544" y="2819400"/>
            <a:ext cx="1981200" cy="1371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Opportunity to see unique historical sites/experience history in a new way</a:t>
            </a:r>
          </a:p>
        </p:txBody>
      </p:sp>
      <p:sp>
        <p:nvSpPr>
          <p:cNvPr id="8" name="Rectangle 7">
            <a:extLst>
              <a:ext uri="{FF2B5EF4-FFF2-40B4-BE49-F238E27FC236}">
                <a16:creationId xmlns:a16="http://schemas.microsoft.com/office/drawing/2014/main" id="{19A4C74E-EBEF-4C74-9CF6-BCE5657AF44D}"/>
              </a:ext>
            </a:extLst>
          </p:cNvPr>
          <p:cNvSpPr/>
          <p:nvPr/>
        </p:nvSpPr>
        <p:spPr>
          <a:xfrm>
            <a:off x="384544" y="4665662"/>
            <a:ext cx="1981200" cy="1371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Have fun and make new friends</a:t>
            </a:r>
          </a:p>
        </p:txBody>
      </p:sp>
      <p:sp>
        <p:nvSpPr>
          <p:cNvPr id="9" name="Rectangle 8">
            <a:extLst>
              <a:ext uri="{FF2B5EF4-FFF2-40B4-BE49-F238E27FC236}">
                <a16:creationId xmlns:a16="http://schemas.microsoft.com/office/drawing/2014/main" id="{1E5FE750-87C9-4B19-8CD8-EE129C7DF129}"/>
              </a:ext>
            </a:extLst>
          </p:cNvPr>
          <p:cNvSpPr/>
          <p:nvPr/>
        </p:nvSpPr>
        <p:spPr>
          <a:xfrm>
            <a:off x="2348023" y="1096963"/>
            <a:ext cx="6795977" cy="1371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US" sz="1100" dirty="0">
                <a:solidFill>
                  <a:schemeClr val="tx1"/>
                </a:solidFill>
              </a:rPr>
              <a:t>“I hope to dive further in American History. I also hope to improve my analytical and critical thinking skills. “</a:t>
            </a:r>
          </a:p>
          <a:p>
            <a:pPr marL="171450" indent="-171450" algn="ctr">
              <a:buFont typeface="Arial" panose="020B0604020202020204" pitchFamily="34" charset="0"/>
              <a:buChar char="•"/>
            </a:pPr>
            <a:r>
              <a:rPr lang="en-US" sz="1100" dirty="0">
                <a:solidFill>
                  <a:schemeClr val="tx1"/>
                </a:solidFill>
              </a:rPr>
              <a:t>“I hope to be able to further expand my skills. Through the program and its unique curriculum and hands on method of teaching I hope to learn different skills and techniques that I wouldn't learn in a normal classroom environment. I also hope to be able to develop a better appreciation for landmarks and historical sites. “</a:t>
            </a:r>
          </a:p>
          <a:p>
            <a:pPr marL="171450" indent="-171450" algn="ctr">
              <a:buFont typeface="Arial" panose="020B0604020202020204" pitchFamily="34" charset="0"/>
              <a:buChar char="•"/>
            </a:pPr>
            <a:r>
              <a:rPr lang="en-US" sz="1100" dirty="0">
                <a:solidFill>
                  <a:schemeClr val="tx1"/>
                </a:solidFill>
              </a:rPr>
              <a:t>“A better understanding about US History and a really good introduction/preparation to US HISTORY which I will be taking in the fall “</a:t>
            </a:r>
          </a:p>
          <a:p>
            <a:pPr marL="171450" indent="-171450" algn="ctr">
              <a:buFont typeface="Arial" panose="020B0604020202020204" pitchFamily="34" charset="0"/>
              <a:buChar char="•"/>
            </a:pPr>
            <a:r>
              <a:rPr lang="en-US" sz="1100" dirty="0">
                <a:solidFill>
                  <a:schemeClr val="tx1"/>
                </a:solidFill>
              </a:rPr>
              <a:t>“I hope to gain a better understanding of the events that occurred in United States History. As I will be taking AP United States History next year, I am looking to develop a background to be more successful in the class. “</a:t>
            </a:r>
          </a:p>
        </p:txBody>
      </p:sp>
      <p:sp>
        <p:nvSpPr>
          <p:cNvPr id="10" name="Rectangle 9">
            <a:extLst>
              <a:ext uri="{FF2B5EF4-FFF2-40B4-BE49-F238E27FC236}">
                <a16:creationId xmlns:a16="http://schemas.microsoft.com/office/drawing/2014/main" id="{5005DD91-EC0F-4687-A726-8C7ECBE65F86}"/>
              </a:ext>
            </a:extLst>
          </p:cNvPr>
          <p:cNvSpPr/>
          <p:nvPr/>
        </p:nvSpPr>
        <p:spPr>
          <a:xfrm>
            <a:off x="2348023" y="2819400"/>
            <a:ext cx="6795977" cy="1371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US" sz="1100" dirty="0">
                <a:solidFill>
                  <a:schemeClr val="tx1"/>
                </a:solidFill>
              </a:rPr>
              <a:t>“I hope to get a more in depth look at our nation's history that is simply not provided in school. Also to get an amazing chance to see things that most kids aren't able to see.”</a:t>
            </a:r>
          </a:p>
          <a:p>
            <a:pPr marL="171450" indent="-171450" algn="ctr">
              <a:buFont typeface="Arial" panose="020B0604020202020204" pitchFamily="34" charset="0"/>
              <a:buChar char="•"/>
            </a:pPr>
            <a:r>
              <a:rPr lang="en-US" sz="1100" dirty="0">
                <a:solidFill>
                  <a:schemeClr val="tx1"/>
                </a:solidFill>
              </a:rPr>
              <a:t>“I hope to have a better understanding of U.S. History, as well as be prepared for my next AP History high school classes. I hope to see some amazing historical buildings and have fun.”</a:t>
            </a:r>
          </a:p>
          <a:p>
            <a:pPr marL="171450" indent="-171450" algn="ctr">
              <a:buFont typeface="Arial" panose="020B0604020202020204" pitchFamily="34" charset="0"/>
              <a:buChar char="•"/>
            </a:pPr>
            <a:r>
              <a:rPr lang="en-US" sz="1100" dirty="0">
                <a:solidFill>
                  <a:schemeClr val="tx1"/>
                </a:solidFill>
              </a:rPr>
              <a:t>“Historical trips”</a:t>
            </a:r>
          </a:p>
          <a:p>
            <a:pPr marL="171450" indent="-171450" algn="ctr">
              <a:buFont typeface="Arial" panose="020B0604020202020204" pitchFamily="34" charset="0"/>
              <a:buChar char="•"/>
            </a:pPr>
            <a:r>
              <a:rPr lang="en-US" sz="1100" dirty="0">
                <a:solidFill>
                  <a:schemeClr val="tx1"/>
                </a:solidFill>
              </a:rPr>
              <a:t>“A holistic, immersive, historical experience unique in content and actual, physical activities.  I hope to do things at this camp that wouldn’t be offered elsewhere. I hope to gain new knowledge that I would’ve never received otherwise. “</a:t>
            </a:r>
          </a:p>
        </p:txBody>
      </p:sp>
      <p:sp>
        <p:nvSpPr>
          <p:cNvPr id="11" name="Rectangle 10">
            <a:extLst>
              <a:ext uri="{FF2B5EF4-FFF2-40B4-BE49-F238E27FC236}">
                <a16:creationId xmlns:a16="http://schemas.microsoft.com/office/drawing/2014/main" id="{95D9E1A5-A192-4F8F-B271-12D0CB5FE4DD}"/>
              </a:ext>
            </a:extLst>
          </p:cNvPr>
          <p:cNvSpPr/>
          <p:nvPr/>
        </p:nvSpPr>
        <p:spPr>
          <a:xfrm>
            <a:off x="2365744" y="4665662"/>
            <a:ext cx="6795977" cy="13716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ctr">
              <a:buFont typeface="Arial" panose="020B0604020202020204" pitchFamily="34" charset="0"/>
              <a:buChar char="•"/>
            </a:pPr>
            <a:r>
              <a:rPr lang="en-US" sz="1100" dirty="0">
                <a:solidFill>
                  <a:schemeClr val="tx1"/>
                </a:solidFill>
              </a:rPr>
              <a:t>“What I hope to get, out of this summer, is to learn all that I can and understand as much about history as possible.  Also I would like to be able to get some long lasting personal connections with my classmates and camp mates.”</a:t>
            </a:r>
          </a:p>
          <a:p>
            <a:pPr marL="171450" indent="-171450" algn="ctr">
              <a:buFont typeface="Arial" panose="020B0604020202020204" pitchFamily="34" charset="0"/>
              <a:buChar char="•"/>
            </a:pPr>
            <a:r>
              <a:rPr lang="en-US" sz="1100" dirty="0">
                <a:solidFill>
                  <a:schemeClr val="tx1"/>
                </a:solidFill>
              </a:rPr>
              <a:t>“I hope to get a fun learning experience with my time in the National History Academy. I hope to have learned a lot and have a wider range of knowledge in American history. “</a:t>
            </a:r>
          </a:p>
          <a:p>
            <a:pPr marL="171450" indent="-171450" algn="ctr">
              <a:buFont typeface="Arial" panose="020B0604020202020204" pitchFamily="34" charset="0"/>
              <a:buChar char="•"/>
            </a:pPr>
            <a:r>
              <a:rPr lang="en-US" sz="1100" dirty="0">
                <a:solidFill>
                  <a:schemeClr val="tx1"/>
                </a:solidFill>
              </a:rPr>
              <a:t>“New friends and more in depth look at what I have studied in APUSH.“</a:t>
            </a:r>
          </a:p>
          <a:p>
            <a:pPr marL="171450" indent="-171450" algn="ctr">
              <a:buFont typeface="Arial" panose="020B0604020202020204" pitchFamily="34" charset="0"/>
              <a:buChar char="•"/>
            </a:pPr>
            <a:r>
              <a:rPr lang="en-US" sz="1100" dirty="0">
                <a:solidFill>
                  <a:schemeClr val="tx1"/>
                </a:solidFill>
              </a:rPr>
              <a:t>“An advanced understanding of American history and civics, as well as new friends!”</a:t>
            </a:r>
          </a:p>
        </p:txBody>
      </p:sp>
    </p:spTree>
    <p:extLst>
      <p:ext uri="{BB962C8B-B14F-4D97-AF65-F5344CB8AC3E}">
        <p14:creationId xmlns:p14="http://schemas.microsoft.com/office/powerpoint/2010/main" val="196398577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81064-7AFB-41D1-BCBF-8F0EB438BDAB}"/>
              </a:ext>
            </a:extLst>
          </p:cNvPr>
          <p:cNvSpPr>
            <a:spLocks noGrp="1"/>
          </p:cNvSpPr>
          <p:nvPr>
            <p:ph type="title"/>
            <p:custDataLst>
              <p:tags r:id="rId1"/>
            </p:custDataLst>
          </p:nvPr>
        </p:nvSpPr>
        <p:spPr>
          <a:xfrm>
            <a:off x="482877" y="252613"/>
            <a:ext cx="7924800" cy="639763"/>
          </a:xfrm>
        </p:spPr>
        <p:txBody>
          <a:bodyPr/>
          <a:lstStyle/>
          <a:p>
            <a:r>
              <a:rPr lang="en-US" dirty="0"/>
              <a:t>20% of camper respondents reported knowing other students at the camp prior to attending</a:t>
            </a:r>
          </a:p>
        </p:txBody>
      </p:sp>
      <p:sp>
        <p:nvSpPr>
          <p:cNvPr id="4" name="Slide Number Placeholder 3">
            <a:extLst>
              <a:ext uri="{FF2B5EF4-FFF2-40B4-BE49-F238E27FC236}">
                <a16:creationId xmlns:a16="http://schemas.microsoft.com/office/drawing/2014/main" id="{92F0D67C-7A8F-4B5E-ACD5-F7824E167FA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19</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261ECD34-5308-4DD2-B6CF-9BCBF42086FD}"/>
              </a:ext>
            </a:extLst>
          </p:cNvPr>
          <p:cNvGraphicFramePr/>
          <p:nvPr>
            <p:custDataLst>
              <p:tags r:id="rId2"/>
            </p:custDataLst>
            <p:extLst>
              <p:ext uri="{D42A27DB-BD31-4B8C-83A1-F6EECF244321}">
                <p14:modId xmlns:p14="http://schemas.microsoft.com/office/powerpoint/2010/main" val="1553536513"/>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46F61815-FB6A-4884-9E24-DD7EECD7706E}"/>
              </a:ext>
            </a:extLst>
          </p:cNvPr>
          <p:cNvSpPr/>
          <p:nvPr/>
        </p:nvSpPr>
        <p:spPr>
          <a:xfrm>
            <a:off x="2133600" y="1879399"/>
            <a:ext cx="1676400" cy="9906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Pre-survey</a:t>
            </a:r>
          </a:p>
        </p:txBody>
      </p:sp>
    </p:spTree>
    <p:extLst>
      <p:ext uri="{BB962C8B-B14F-4D97-AF65-F5344CB8AC3E}">
        <p14:creationId xmlns:p14="http://schemas.microsoft.com/office/powerpoint/2010/main" val="87804501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44A147-A811-4DCC-AB1D-112871AECB06}"/>
              </a:ext>
            </a:extLst>
          </p:cNvPr>
          <p:cNvSpPr/>
          <p:nvPr/>
        </p:nvSpPr>
        <p:spPr>
          <a:xfrm>
            <a:off x="304800" y="973138"/>
            <a:ext cx="4572000" cy="4746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5F9876-BC98-49B2-99BD-21F521D6C57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0CC9BF4-D23A-4BEB-87E2-AC8578DF2104}"/>
              </a:ext>
            </a:extLst>
          </p:cNvPr>
          <p:cNvSpPr>
            <a:spLocks noGrp="1"/>
          </p:cNvSpPr>
          <p:nvPr>
            <p:ph idx="1"/>
          </p:nvPr>
        </p:nvSpPr>
        <p:spPr/>
        <p:txBody>
          <a:bodyPr/>
          <a:lstStyle/>
          <a:p>
            <a:r>
              <a:rPr lang="en-US" dirty="0"/>
              <a:t>Objectives and Methodology</a:t>
            </a:r>
          </a:p>
          <a:p>
            <a:r>
              <a:rPr lang="en-US" dirty="0"/>
              <a:t>Key Findings</a:t>
            </a:r>
          </a:p>
          <a:p>
            <a:r>
              <a:rPr lang="en-US" dirty="0"/>
              <a:t>About the Campers</a:t>
            </a:r>
          </a:p>
          <a:p>
            <a:r>
              <a:rPr lang="en-US" dirty="0"/>
              <a:t>Feelings toward different political persuasions</a:t>
            </a:r>
          </a:p>
          <a:p>
            <a:r>
              <a:rPr lang="en-US" dirty="0"/>
              <a:t>Ratings of openness toward different viewpoints</a:t>
            </a:r>
          </a:p>
          <a:p>
            <a:r>
              <a:rPr lang="en-US" dirty="0"/>
              <a:t>Post-survey findings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743960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44A147-A811-4DCC-AB1D-112871AECB06}"/>
              </a:ext>
            </a:extLst>
          </p:cNvPr>
          <p:cNvSpPr/>
          <p:nvPr/>
        </p:nvSpPr>
        <p:spPr>
          <a:xfrm>
            <a:off x="381000" y="2286000"/>
            <a:ext cx="6096000" cy="4746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5F9876-BC98-49B2-99BD-21F521D6C57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0CC9BF4-D23A-4BEB-87E2-AC8578DF2104}"/>
              </a:ext>
            </a:extLst>
          </p:cNvPr>
          <p:cNvSpPr>
            <a:spLocks noGrp="1"/>
          </p:cNvSpPr>
          <p:nvPr>
            <p:ph idx="1"/>
          </p:nvPr>
        </p:nvSpPr>
        <p:spPr/>
        <p:txBody>
          <a:bodyPr/>
          <a:lstStyle/>
          <a:p>
            <a:r>
              <a:rPr lang="en-US" dirty="0"/>
              <a:t>Objectives and Methodology</a:t>
            </a:r>
          </a:p>
          <a:p>
            <a:r>
              <a:rPr lang="en-US" dirty="0"/>
              <a:t>Key Findings</a:t>
            </a:r>
          </a:p>
          <a:p>
            <a:r>
              <a:rPr lang="en-US" dirty="0"/>
              <a:t>About the Campers</a:t>
            </a:r>
          </a:p>
          <a:p>
            <a:r>
              <a:rPr lang="en-US" dirty="0"/>
              <a:t>Feelings toward different political persuasions</a:t>
            </a:r>
          </a:p>
          <a:p>
            <a:r>
              <a:rPr lang="en-US" dirty="0"/>
              <a:t>Ratings of openness toward different viewpoints</a:t>
            </a:r>
          </a:p>
          <a:p>
            <a:r>
              <a:rPr lang="en-US" dirty="0"/>
              <a:t>Post-survey findings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996032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C5C4F-806D-4495-A025-1E21BE8F15DB}"/>
              </a:ext>
            </a:extLst>
          </p:cNvPr>
          <p:cNvSpPr>
            <a:spLocks noGrp="1"/>
          </p:cNvSpPr>
          <p:nvPr>
            <p:ph type="title"/>
            <p:custDataLst>
              <p:tags r:id="rId1"/>
            </p:custDataLst>
          </p:nvPr>
        </p:nvSpPr>
        <p:spPr/>
        <p:txBody>
          <a:bodyPr/>
          <a:lstStyle/>
          <a:p>
            <a:r>
              <a:rPr lang="en-US" dirty="0"/>
              <a:t>In the pre-survey, slightly more camper respondents had stronger positive feelings toward liberals than conservatives</a:t>
            </a:r>
          </a:p>
        </p:txBody>
      </p:sp>
      <p:sp>
        <p:nvSpPr>
          <p:cNvPr id="4" name="Slide Number Placeholder 3">
            <a:extLst>
              <a:ext uri="{FF2B5EF4-FFF2-40B4-BE49-F238E27FC236}">
                <a16:creationId xmlns:a16="http://schemas.microsoft.com/office/drawing/2014/main" id="{40BB3281-A66A-4B21-9079-88C425CAF72F}"/>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21</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A98D0185-8082-417F-B87F-CEB18A7E9361}"/>
              </a:ext>
            </a:extLst>
          </p:cNvPr>
          <p:cNvGraphicFramePr/>
          <p:nvPr>
            <p:custDataLst>
              <p:tags r:id="rId2"/>
            </p:custDataLst>
            <p:extLst>
              <p:ext uri="{D42A27DB-BD31-4B8C-83A1-F6EECF244321}">
                <p14:modId xmlns:p14="http://schemas.microsoft.com/office/powerpoint/2010/main" val="119831415"/>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5CCDD1CD-8BA2-4B39-8558-1108254338A5}"/>
              </a:ext>
            </a:extLst>
          </p:cNvPr>
          <p:cNvSpPr/>
          <p:nvPr/>
        </p:nvSpPr>
        <p:spPr>
          <a:xfrm>
            <a:off x="7391400" y="1676400"/>
            <a:ext cx="1371600" cy="6858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Pre-survey</a:t>
            </a:r>
          </a:p>
        </p:txBody>
      </p:sp>
    </p:spTree>
    <p:extLst>
      <p:ext uri="{BB962C8B-B14F-4D97-AF65-F5344CB8AC3E}">
        <p14:creationId xmlns:p14="http://schemas.microsoft.com/office/powerpoint/2010/main" val="2924142823"/>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B7C41-C58B-44A5-9871-B1812D6BA80A}"/>
              </a:ext>
            </a:extLst>
          </p:cNvPr>
          <p:cNvSpPr>
            <a:spLocks noGrp="1"/>
          </p:cNvSpPr>
          <p:nvPr>
            <p:ph type="title"/>
          </p:nvPr>
        </p:nvSpPr>
        <p:spPr>
          <a:xfrm>
            <a:off x="495300" y="207147"/>
            <a:ext cx="7924800" cy="639763"/>
          </a:xfrm>
        </p:spPr>
        <p:txBody>
          <a:bodyPr/>
          <a:lstStyle/>
          <a:p>
            <a:r>
              <a:rPr lang="en-US" dirty="0"/>
              <a:t>In the post-camp survey, more student respondents agreed that liberals were generally good people than in the pre-survey</a:t>
            </a:r>
          </a:p>
        </p:txBody>
      </p:sp>
      <p:graphicFrame>
        <p:nvGraphicFramePr>
          <p:cNvPr id="7" name="Chart Placeholder 6">
            <a:extLst>
              <a:ext uri="{FF2B5EF4-FFF2-40B4-BE49-F238E27FC236}">
                <a16:creationId xmlns:a16="http://schemas.microsoft.com/office/drawing/2014/main" id="{C54A2E55-8659-41CC-B4E5-3CDCE9C0828D}"/>
              </a:ext>
            </a:extLst>
          </p:cNvPr>
          <p:cNvGraphicFramePr>
            <a:graphicFrameLocks noGrp="1"/>
          </p:cNvGraphicFramePr>
          <p:nvPr>
            <p:ph type="chart" idx="1"/>
            <p:extLst>
              <p:ext uri="{D42A27DB-BD31-4B8C-83A1-F6EECF244321}">
                <p14:modId xmlns:p14="http://schemas.microsoft.com/office/powerpoint/2010/main" val="3362801579"/>
              </p:ext>
            </p:extLst>
          </p:nvPr>
        </p:nvGraphicFramePr>
        <p:xfrm>
          <a:off x="495300" y="1019175"/>
          <a:ext cx="8153400" cy="5102225"/>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86E99FF1-57F0-409F-8466-85AA1DF4F5FB}"/>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22</a:t>
            </a:fld>
            <a:endParaRPr lang="en-US" dirty="0">
              <a:solidFill>
                <a:srgbClr val="7E8B7A"/>
              </a:solidFill>
              <a:ea typeface="ＭＳ Ｐゴシック" charset="0"/>
            </a:endParaRPr>
          </a:p>
        </p:txBody>
      </p:sp>
    </p:spTree>
    <p:extLst>
      <p:ext uri="{BB962C8B-B14F-4D97-AF65-F5344CB8AC3E}">
        <p14:creationId xmlns:p14="http://schemas.microsoft.com/office/powerpoint/2010/main" val="220706561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B7C41-C58B-44A5-9871-B1812D6BA80A}"/>
              </a:ext>
            </a:extLst>
          </p:cNvPr>
          <p:cNvSpPr>
            <a:spLocks noGrp="1"/>
          </p:cNvSpPr>
          <p:nvPr>
            <p:ph type="title"/>
          </p:nvPr>
        </p:nvSpPr>
        <p:spPr>
          <a:xfrm>
            <a:off x="228600" y="207147"/>
            <a:ext cx="9144000" cy="639763"/>
          </a:xfrm>
        </p:spPr>
        <p:txBody>
          <a:bodyPr/>
          <a:lstStyle/>
          <a:p>
            <a:r>
              <a:rPr lang="en-US" dirty="0"/>
              <a:t>In the post-camp survey, more student respondents agreed that conservatives were generally good people than in the pre-survey</a:t>
            </a:r>
          </a:p>
        </p:txBody>
      </p:sp>
      <p:graphicFrame>
        <p:nvGraphicFramePr>
          <p:cNvPr id="7" name="Chart Placeholder 6">
            <a:extLst>
              <a:ext uri="{FF2B5EF4-FFF2-40B4-BE49-F238E27FC236}">
                <a16:creationId xmlns:a16="http://schemas.microsoft.com/office/drawing/2014/main" id="{C54A2E55-8659-41CC-B4E5-3CDCE9C0828D}"/>
              </a:ext>
            </a:extLst>
          </p:cNvPr>
          <p:cNvGraphicFramePr>
            <a:graphicFrameLocks noGrp="1"/>
          </p:cNvGraphicFramePr>
          <p:nvPr>
            <p:ph type="chart" idx="1"/>
            <p:extLst>
              <p:ext uri="{D42A27DB-BD31-4B8C-83A1-F6EECF244321}">
                <p14:modId xmlns:p14="http://schemas.microsoft.com/office/powerpoint/2010/main" val="45934564"/>
              </p:ext>
            </p:extLst>
          </p:nvPr>
        </p:nvGraphicFramePr>
        <p:xfrm>
          <a:off x="495300" y="1019175"/>
          <a:ext cx="8153400" cy="5102225"/>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86E99FF1-57F0-409F-8466-85AA1DF4F5FB}"/>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23</a:t>
            </a:fld>
            <a:endParaRPr lang="en-US" dirty="0">
              <a:solidFill>
                <a:srgbClr val="7E8B7A"/>
              </a:solidFill>
              <a:ea typeface="ＭＳ Ｐゴシック" charset="0"/>
            </a:endParaRPr>
          </a:p>
        </p:txBody>
      </p:sp>
    </p:spTree>
    <p:extLst>
      <p:ext uri="{BB962C8B-B14F-4D97-AF65-F5344CB8AC3E}">
        <p14:creationId xmlns:p14="http://schemas.microsoft.com/office/powerpoint/2010/main" val="286731642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B7C41-C58B-44A5-9871-B1812D6BA80A}"/>
              </a:ext>
            </a:extLst>
          </p:cNvPr>
          <p:cNvSpPr>
            <a:spLocks noGrp="1"/>
          </p:cNvSpPr>
          <p:nvPr>
            <p:ph type="title"/>
          </p:nvPr>
        </p:nvSpPr>
        <p:spPr>
          <a:xfrm>
            <a:off x="171450" y="207147"/>
            <a:ext cx="8801100" cy="639763"/>
          </a:xfrm>
        </p:spPr>
        <p:txBody>
          <a:bodyPr/>
          <a:lstStyle/>
          <a:p>
            <a:r>
              <a:rPr lang="en-US" dirty="0"/>
              <a:t>In the post survey, more respondents agree that liberals have valid viewpoints on important social and political issues than in the pre-survey</a:t>
            </a:r>
          </a:p>
        </p:txBody>
      </p:sp>
      <p:graphicFrame>
        <p:nvGraphicFramePr>
          <p:cNvPr id="7" name="Chart Placeholder 6">
            <a:extLst>
              <a:ext uri="{FF2B5EF4-FFF2-40B4-BE49-F238E27FC236}">
                <a16:creationId xmlns:a16="http://schemas.microsoft.com/office/drawing/2014/main" id="{C54A2E55-8659-41CC-B4E5-3CDCE9C0828D}"/>
              </a:ext>
            </a:extLst>
          </p:cNvPr>
          <p:cNvGraphicFramePr>
            <a:graphicFrameLocks noGrp="1"/>
          </p:cNvGraphicFramePr>
          <p:nvPr>
            <p:ph type="chart" idx="1"/>
            <p:extLst>
              <p:ext uri="{D42A27DB-BD31-4B8C-83A1-F6EECF244321}">
                <p14:modId xmlns:p14="http://schemas.microsoft.com/office/powerpoint/2010/main" val="2893804654"/>
              </p:ext>
            </p:extLst>
          </p:nvPr>
        </p:nvGraphicFramePr>
        <p:xfrm>
          <a:off x="495300" y="1019175"/>
          <a:ext cx="8153400" cy="5102225"/>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86E99FF1-57F0-409F-8466-85AA1DF4F5FB}"/>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24</a:t>
            </a:fld>
            <a:endParaRPr lang="en-US" dirty="0">
              <a:solidFill>
                <a:srgbClr val="7E8B7A"/>
              </a:solidFill>
              <a:ea typeface="ＭＳ Ｐゴシック" charset="0"/>
            </a:endParaRPr>
          </a:p>
        </p:txBody>
      </p:sp>
    </p:spTree>
    <p:extLst>
      <p:ext uri="{BB962C8B-B14F-4D97-AF65-F5344CB8AC3E}">
        <p14:creationId xmlns:p14="http://schemas.microsoft.com/office/powerpoint/2010/main" val="27474430"/>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B7C41-C58B-44A5-9871-B1812D6BA80A}"/>
              </a:ext>
            </a:extLst>
          </p:cNvPr>
          <p:cNvSpPr>
            <a:spLocks noGrp="1"/>
          </p:cNvSpPr>
          <p:nvPr>
            <p:ph type="title"/>
          </p:nvPr>
        </p:nvSpPr>
        <p:spPr>
          <a:xfrm>
            <a:off x="336550" y="207147"/>
            <a:ext cx="8343900" cy="639763"/>
          </a:xfrm>
        </p:spPr>
        <p:txBody>
          <a:bodyPr/>
          <a:lstStyle/>
          <a:p>
            <a:r>
              <a:rPr lang="en-US" dirty="0"/>
              <a:t>In the post survey, more respondents agree that conservatives have valid viewpoints on important social and political issues than in the pre-survey</a:t>
            </a:r>
          </a:p>
        </p:txBody>
      </p:sp>
      <p:graphicFrame>
        <p:nvGraphicFramePr>
          <p:cNvPr id="7" name="Chart Placeholder 6">
            <a:extLst>
              <a:ext uri="{FF2B5EF4-FFF2-40B4-BE49-F238E27FC236}">
                <a16:creationId xmlns:a16="http://schemas.microsoft.com/office/drawing/2014/main" id="{C54A2E55-8659-41CC-B4E5-3CDCE9C0828D}"/>
              </a:ext>
            </a:extLst>
          </p:cNvPr>
          <p:cNvGraphicFramePr>
            <a:graphicFrameLocks noGrp="1"/>
          </p:cNvGraphicFramePr>
          <p:nvPr>
            <p:ph type="chart" idx="1"/>
            <p:extLst>
              <p:ext uri="{D42A27DB-BD31-4B8C-83A1-F6EECF244321}">
                <p14:modId xmlns:p14="http://schemas.microsoft.com/office/powerpoint/2010/main" val="2718297366"/>
              </p:ext>
            </p:extLst>
          </p:nvPr>
        </p:nvGraphicFramePr>
        <p:xfrm>
          <a:off x="495300" y="1019175"/>
          <a:ext cx="8153400" cy="5102225"/>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86E99FF1-57F0-409F-8466-85AA1DF4F5FB}"/>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25</a:t>
            </a:fld>
            <a:endParaRPr lang="en-US" dirty="0">
              <a:solidFill>
                <a:srgbClr val="7E8B7A"/>
              </a:solidFill>
              <a:ea typeface="ＭＳ Ｐゴシック" charset="0"/>
            </a:endParaRPr>
          </a:p>
        </p:txBody>
      </p:sp>
    </p:spTree>
    <p:extLst>
      <p:ext uri="{BB962C8B-B14F-4D97-AF65-F5344CB8AC3E}">
        <p14:creationId xmlns:p14="http://schemas.microsoft.com/office/powerpoint/2010/main" val="3371927395"/>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94E39-9970-444C-BAB9-382610E4DE07}"/>
              </a:ext>
            </a:extLst>
          </p:cNvPr>
          <p:cNvSpPr>
            <a:spLocks noGrp="1"/>
          </p:cNvSpPr>
          <p:nvPr>
            <p:ph type="title"/>
          </p:nvPr>
        </p:nvSpPr>
        <p:spPr>
          <a:xfrm>
            <a:off x="357077" y="131419"/>
            <a:ext cx="7924800" cy="639763"/>
          </a:xfrm>
        </p:spPr>
        <p:txBody>
          <a:bodyPr/>
          <a:lstStyle/>
          <a:p>
            <a:r>
              <a:rPr lang="en-US" dirty="0"/>
              <a:t>Please tell us more about these views (Pre-survey)</a:t>
            </a:r>
          </a:p>
        </p:txBody>
      </p:sp>
      <p:sp>
        <p:nvSpPr>
          <p:cNvPr id="4" name="Slide Number Placeholder 3">
            <a:extLst>
              <a:ext uri="{FF2B5EF4-FFF2-40B4-BE49-F238E27FC236}">
                <a16:creationId xmlns:a16="http://schemas.microsoft.com/office/drawing/2014/main" id="{760E5EC7-F724-465C-9D83-52F6A75DA3FF}"/>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26</a:t>
            </a:fld>
            <a:endParaRPr lang="en-US" dirty="0">
              <a:solidFill>
                <a:srgbClr val="7E8B7A"/>
              </a:solidFill>
              <a:ea typeface="ＭＳ Ｐゴシック" charset="0"/>
            </a:endParaRPr>
          </a:p>
        </p:txBody>
      </p:sp>
      <p:sp>
        <p:nvSpPr>
          <p:cNvPr id="5" name="TextBox 4">
            <a:extLst>
              <a:ext uri="{FF2B5EF4-FFF2-40B4-BE49-F238E27FC236}">
                <a16:creationId xmlns:a16="http://schemas.microsoft.com/office/drawing/2014/main" id="{DBC180F8-8C5D-445B-B24D-4E1BA0E192FA}"/>
              </a:ext>
            </a:extLst>
          </p:cNvPr>
          <p:cNvSpPr txBox="1"/>
          <p:nvPr/>
        </p:nvSpPr>
        <p:spPr>
          <a:xfrm>
            <a:off x="364165" y="795991"/>
            <a:ext cx="8496300" cy="4339650"/>
          </a:xfrm>
          <a:prstGeom prst="rect">
            <a:avLst/>
          </a:prstGeom>
          <a:noFill/>
        </p:spPr>
        <p:txBody>
          <a:bodyPr wrap="square" lIns="0" tIns="0" rIns="0" bIns="0" rtlCol="0">
            <a:spAutoFit/>
          </a:bodyPr>
          <a:lstStyle/>
          <a:p>
            <a:r>
              <a:rPr lang="en-US" sz="1400" b="1" dirty="0">
                <a:solidFill>
                  <a:schemeClr val="tx2"/>
                </a:solidFill>
              </a:rPr>
              <a:t>Just because people have different political views, it doesn’t mean they’re bad people</a:t>
            </a:r>
          </a:p>
          <a:p>
            <a:pPr marL="285750" indent="-285750">
              <a:buFont typeface="Arial" panose="020B0604020202020204" pitchFamily="34" charset="0"/>
              <a:buChar char="•"/>
            </a:pPr>
            <a:r>
              <a:rPr lang="en-US" sz="1200" dirty="0">
                <a:solidFill>
                  <a:schemeClr val="tx2"/>
                </a:solidFill>
              </a:rPr>
              <a:t>“I think weather [sic] someone is more liberal or more conservative does not make them a bad person. It just means they have different views and beliefs. I think the a bad person is a person who doesn’t respect someone based on what they believe.“</a:t>
            </a:r>
          </a:p>
          <a:p>
            <a:pPr marL="285750" indent="-285750">
              <a:buFont typeface="Arial" panose="020B0604020202020204" pitchFamily="34" charset="0"/>
              <a:buChar char="•"/>
            </a:pPr>
            <a:r>
              <a:rPr lang="en-US" sz="1200" dirty="0">
                <a:solidFill>
                  <a:schemeClr val="tx2"/>
                </a:solidFill>
              </a:rPr>
              <a:t>“Looking at my beliefs and views on politics and morals, I generally lean more toward the liberal side on most issues, with a few exceptions. Most of my friends also share these beliefs. My parents, however, are conservative, and they are good people, so I try not to assume that conservatives are bad people. I don't really have an issue with either point of view unless they are trying to force others into their beliefs or have racist, sexist or homophobic beliefs.”</a:t>
            </a:r>
          </a:p>
          <a:p>
            <a:pPr marL="285750" indent="-285750">
              <a:buFont typeface="Arial" panose="020B0604020202020204" pitchFamily="34" charset="0"/>
              <a:buChar char="•"/>
            </a:pPr>
            <a:r>
              <a:rPr lang="en-US" sz="1200" dirty="0">
                <a:solidFill>
                  <a:schemeClr val="tx2"/>
                </a:solidFill>
              </a:rPr>
              <a:t>“Most people, no matter their political affiliation, are generally good people. I believe that both liberals and conservatives have valid viewpoints on important social and political issues, however, I tend to lean left.”</a:t>
            </a:r>
          </a:p>
          <a:p>
            <a:endParaRPr lang="en-US" sz="1200" b="1" dirty="0">
              <a:solidFill>
                <a:schemeClr val="tx2"/>
              </a:solidFill>
            </a:endParaRPr>
          </a:p>
          <a:p>
            <a:r>
              <a:rPr lang="en-US" sz="1400" b="1" dirty="0">
                <a:solidFill>
                  <a:schemeClr val="tx2"/>
                </a:solidFill>
              </a:rPr>
              <a:t>I lean [liberal/conservative], but also support some ideas from the other party</a:t>
            </a:r>
          </a:p>
          <a:p>
            <a:pPr marL="285750" indent="-285750">
              <a:buFont typeface="Arial" panose="020B0604020202020204" pitchFamily="34" charset="0"/>
              <a:buChar char="•"/>
            </a:pPr>
            <a:r>
              <a:rPr lang="en-US" sz="1200" dirty="0">
                <a:solidFill>
                  <a:schemeClr val="tx2"/>
                </a:solidFill>
              </a:rPr>
              <a:t>“I mainly agree with most liberal views such on major topics like abortion but I also agree with some points that conservatives point out with economic issues “</a:t>
            </a:r>
          </a:p>
          <a:p>
            <a:pPr marL="285750" indent="-285750">
              <a:buFont typeface="Arial" panose="020B0604020202020204" pitchFamily="34" charset="0"/>
              <a:buChar char="•"/>
            </a:pPr>
            <a:r>
              <a:rPr lang="en-US" sz="1200" dirty="0">
                <a:solidFill>
                  <a:schemeClr val="tx2"/>
                </a:solidFill>
              </a:rPr>
              <a:t>“I consider myself fairly liberal because I believe that when sticking with older, traditional ways of thinking, a society will not progress and instead become stagnant. Though I have these views, sometimes I agree with a few conservative ideals; for an example, despite believing that it shouldn’t be so easy to access guns and that there definitely should be stricter gun laws, I also think that responsible citizens have a right to arm themselves in their own home. “</a:t>
            </a:r>
          </a:p>
          <a:p>
            <a:endParaRPr lang="en-US" sz="1200" dirty="0">
              <a:solidFill>
                <a:schemeClr val="tx2"/>
              </a:solidFill>
            </a:endParaRPr>
          </a:p>
          <a:p>
            <a:r>
              <a:rPr lang="en-US" sz="1400" b="1" dirty="0">
                <a:solidFill>
                  <a:schemeClr val="tx2"/>
                </a:solidFill>
              </a:rPr>
              <a:t>I don’t really know enough to have an informed opinion</a:t>
            </a:r>
          </a:p>
          <a:p>
            <a:pPr marL="285750" indent="-285750">
              <a:buFont typeface="Arial" panose="020B0604020202020204" pitchFamily="34" charset="0"/>
              <a:buChar char="•"/>
            </a:pPr>
            <a:r>
              <a:rPr lang="en-US" sz="1200" dirty="0">
                <a:solidFill>
                  <a:schemeClr val="tx2"/>
                </a:solidFill>
              </a:rPr>
              <a:t>“Because I am not sure about the difference between liberals and conservatives, I won't be able to answer properly.”</a:t>
            </a:r>
          </a:p>
          <a:p>
            <a:pPr marL="285750" indent="-285750">
              <a:buFont typeface="Arial" panose="020B0604020202020204" pitchFamily="34" charset="0"/>
              <a:buChar char="•"/>
            </a:pPr>
            <a:r>
              <a:rPr lang="en-US" sz="1200" dirty="0">
                <a:solidFill>
                  <a:schemeClr val="tx2"/>
                </a:solidFill>
              </a:rPr>
              <a:t>“My views will change as I get to know more about conservatives and liberals.”</a:t>
            </a:r>
          </a:p>
          <a:p>
            <a:pPr marL="285750" indent="-285750">
              <a:buFont typeface="Arial" panose="020B0604020202020204" pitchFamily="34" charset="0"/>
              <a:buChar char="•"/>
            </a:pPr>
            <a:r>
              <a:rPr lang="en-US" sz="1200" dirty="0">
                <a:solidFill>
                  <a:schemeClr val="tx2"/>
                </a:solidFill>
              </a:rPr>
              <a:t>“I am not informed enough to make proper decisions on politics but I do believe in a more conservative view on money and a more liberal view of social happenings.”</a:t>
            </a:r>
          </a:p>
        </p:txBody>
      </p:sp>
    </p:spTree>
    <p:extLst>
      <p:ext uri="{BB962C8B-B14F-4D97-AF65-F5344CB8AC3E}">
        <p14:creationId xmlns:p14="http://schemas.microsoft.com/office/powerpoint/2010/main" val="317221113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94E39-9970-444C-BAB9-382610E4DE07}"/>
              </a:ext>
            </a:extLst>
          </p:cNvPr>
          <p:cNvSpPr>
            <a:spLocks noGrp="1"/>
          </p:cNvSpPr>
          <p:nvPr>
            <p:ph type="title"/>
          </p:nvPr>
        </p:nvSpPr>
        <p:spPr>
          <a:xfrm>
            <a:off x="357077" y="131419"/>
            <a:ext cx="7924800" cy="639763"/>
          </a:xfrm>
        </p:spPr>
        <p:txBody>
          <a:bodyPr/>
          <a:lstStyle/>
          <a:p>
            <a:r>
              <a:rPr lang="en-US" dirty="0"/>
              <a:t>Please tell us more about these views (Pre-survey)</a:t>
            </a:r>
          </a:p>
        </p:txBody>
      </p:sp>
      <p:sp>
        <p:nvSpPr>
          <p:cNvPr id="4" name="Slide Number Placeholder 3">
            <a:extLst>
              <a:ext uri="{FF2B5EF4-FFF2-40B4-BE49-F238E27FC236}">
                <a16:creationId xmlns:a16="http://schemas.microsoft.com/office/drawing/2014/main" id="{760E5EC7-F724-465C-9D83-52F6A75DA3FF}"/>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27</a:t>
            </a:fld>
            <a:endParaRPr lang="en-US" dirty="0">
              <a:solidFill>
                <a:srgbClr val="7E8B7A"/>
              </a:solidFill>
              <a:ea typeface="ＭＳ Ｐゴシック" charset="0"/>
            </a:endParaRPr>
          </a:p>
        </p:txBody>
      </p:sp>
      <p:sp>
        <p:nvSpPr>
          <p:cNvPr id="5" name="TextBox 4">
            <a:extLst>
              <a:ext uri="{FF2B5EF4-FFF2-40B4-BE49-F238E27FC236}">
                <a16:creationId xmlns:a16="http://schemas.microsoft.com/office/drawing/2014/main" id="{DBC180F8-8C5D-445B-B24D-4E1BA0E192FA}"/>
              </a:ext>
            </a:extLst>
          </p:cNvPr>
          <p:cNvSpPr txBox="1"/>
          <p:nvPr/>
        </p:nvSpPr>
        <p:spPr>
          <a:xfrm>
            <a:off x="518319" y="735955"/>
            <a:ext cx="7924800" cy="5478423"/>
          </a:xfrm>
          <a:prstGeom prst="rect">
            <a:avLst/>
          </a:prstGeom>
          <a:noFill/>
        </p:spPr>
        <p:txBody>
          <a:bodyPr wrap="square" lIns="0" tIns="0" rIns="0" bIns="0" rtlCol="0">
            <a:spAutoFit/>
          </a:bodyPr>
          <a:lstStyle/>
          <a:p>
            <a:r>
              <a:rPr lang="en-US" sz="1600" b="1" dirty="0">
                <a:solidFill>
                  <a:schemeClr val="tx2"/>
                </a:solidFill>
              </a:rPr>
              <a:t>Thoughts on liberals from conservatives</a:t>
            </a:r>
          </a:p>
          <a:p>
            <a:pPr marL="285750" indent="-285750">
              <a:buFont typeface="Arial" panose="020B0604020202020204" pitchFamily="34" charset="0"/>
              <a:buChar char="•"/>
            </a:pPr>
            <a:r>
              <a:rPr lang="en-US" sz="1400" dirty="0">
                <a:solidFill>
                  <a:schemeClr val="tx2"/>
                </a:solidFill>
              </a:rPr>
              <a:t>“My view of liberals is that often times they’re not completely aware of the impact and full extent of the effects of their views. Generally it more of a group mentality and if they aren’t completely aware then they’re under the belief the are in a more morally just situation.“</a:t>
            </a:r>
          </a:p>
          <a:p>
            <a:pPr marL="285750" indent="-285750">
              <a:buFont typeface="Arial" panose="020B0604020202020204" pitchFamily="34" charset="0"/>
              <a:buChar char="•"/>
            </a:pPr>
            <a:r>
              <a:rPr lang="en-US" sz="1400" dirty="0">
                <a:solidFill>
                  <a:schemeClr val="tx2"/>
                </a:solidFill>
              </a:rPr>
              <a:t>“Liberals generally rely on emotions and feelings, while conservatives generally rely on facts and statistics.”</a:t>
            </a:r>
          </a:p>
          <a:p>
            <a:pPr marL="285750" indent="-285750">
              <a:buFont typeface="Arial" panose="020B0604020202020204" pitchFamily="34" charset="0"/>
              <a:buChar char="•"/>
            </a:pPr>
            <a:r>
              <a:rPr lang="en-US" sz="1400" dirty="0">
                <a:solidFill>
                  <a:schemeClr val="tx2"/>
                </a:solidFill>
              </a:rPr>
              <a:t>“I’m considered a conservative myself, however I do think some of the Liberal opinions have some merit.  That being said, I think their thoughts and ideology are highly flawed, and at times really messed up.  I feel like Democrats can be good if they are given the choice to be good.  What I’m trying to say is, that the liberal side has been corrupted to a point where it’s become a hive mind.  No one can have an opinion the higher ups don’t want.  It’s upsetting to me, I do like their ideal way of thinking, but they completely disregard any solution for violence when it is necessary.  It makes us look like weak fools lost in a non-existent utopia we created in our minds.  War is never the first answer but it is still a possible answer when times are desperate.”</a:t>
            </a:r>
          </a:p>
          <a:p>
            <a:endParaRPr lang="en-US" sz="1600" b="1" dirty="0">
              <a:solidFill>
                <a:schemeClr val="tx2"/>
              </a:solidFill>
            </a:endParaRPr>
          </a:p>
          <a:p>
            <a:r>
              <a:rPr lang="en-US" sz="1600" b="1" dirty="0">
                <a:solidFill>
                  <a:schemeClr val="tx2"/>
                </a:solidFill>
              </a:rPr>
              <a:t>Thoughts on conservatives from liberals</a:t>
            </a:r>
          </a:p>
          <a:p>
            <a:pPr marL="285750" indent="-285750">
              <a:buFont typeface="Arial" panose="020B0604020202020204" pitchFamily="34" charset="0"/>
              <a:buChar char="•"/>
            </a:pPr>
            <a:r>
              <a:rPr lang="en-US" sz="1400" dirty="0">
                <a:solidFill>
                  <a:schemeClr val="tx2"/>
                </a:solidFill>
              </a:rPr>
              <a:t>“My views relate more towards liberal viewpoints. Liberals are more outgoing and accepting of others, which I agree with. However, conservatives have a traditional point of view on most topics, which can be wrong and outdated. Gay marriage, for example, “</a:t>
            </a:r>
          </a:p>
          <a:p>
            <a:pPr marL="285750" indent="-285750">
              <a:buFont typeface="Arial" panose="020B0604020202020204" pitchFamily="34" charset="0"/>
              <a:buChar char="•"/>
            </a:pPr>
            <a:r>
              <a:rPr lang="en-US" sz="1400" dirty="0">
                <a:solidFill>
                  <a:schemeClr val="tx2"/>
                </a:solidFill>
              </a:rPr>
              <a:t>“I believe that liberals are those who are looking toward the exciting changes that are being pushed for in the status quo. They are those who look toward making a difference. While on the other hand conservatives look toward keeping the status quo where it rest and tend to be more religiously affiliated. “</a:t>
            </a:r>
          </a:p>
          <a:p>
            <a:pPr marL="285750" indent="-285750">
              <a:buFont typeface="Arial" panose="020B0604020202020204" pitchFamily="34" charset="0"/>
              <a:buChar char="•"/>
            </a:pPr>
            <a:r>
              <a:rPr lang="en-US" sz="1400" dirty="0">
                <a:solidFill>
                  <a:schemeClr val="tx2"/>
                </a:solidFill>
              </a:rPr>
              <a:t>“I am more of a liberal person, and I believe most of my views are based on human ethics and morals. Though definitely not all conservatives are bad people, I wish for both sides to broaden their horizons. “</a:t>
            </a:r>
            <a:endParaRPr lang="en-US" sz="1200" dirty="0">
              <a:solidFill>
                <a:schemeClr val="tx2"/>
              </a:solidFill>
            </a:endParaRPr>
          </a:p>
        </p:txBody>
      </p:sp>
    </p:spTree>
    <p:extLst>
      <p:ext uri="{BB962C8B-B14F-4D97-AF65-F5344CB8AC3E}">
        <p14:creationId xmlns:p14="http://schemas.microsoft.com/office/powerpoint/2010/main" val="17108697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44A147-A811-4DCC-AB1D-112871AECB06}"/>
              </a:ext>
            </a:extLst>
          </p:cNvPr>
          <p:cNvSpPr/>
          <p:nvPr/>
        </p:nvSpPr>
        <p:spPr>
          <a:xfrm>
            <a:off x="381000" y="2743200"/>
            <a:ext cx="6248400" cy="4746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5F9876-BC98-49B2-99BD-21F521D6C57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0CC9BF4-D23A-4BEB-87E2-AC8578DF2104}"/>
              </a:ext>
            </a:extLst>
          </p:cNvPr>
          <p:cNvSpPr>
            <a:spLocks noGrp="1"/>
          </p:cNvSpPr>
          <p:nvPr>
            <p:ph idx="1"/>
          </p:nvPr>
        </p:nvSpPr>
        <p:spPr/>
        <p:txBody>
          <a:bodyPr/>
          <a:lstStyle/>
          <a:p>
            <a:r>
              <a:rPr lang="en-US" dirty="0"/>
              <a:t>Objectives and Methodology</a:t>
            </a:r>
          </a:p>
          <a:p>
            <a:r>
              <a:rPr lang="en-US" dirty="0"/>
              <a:t>Key Findings</a:t>
            </a:r>
          </a:p>
          <a:p>
            <a:r>
              <a:rPr lang="en-US" dirty="0"/>
              <a:t>About the Campers</a:t>
            </a:r>
          </a:p>
          <a:p>
            <a:r>
              <a:rPr lang="en-US" dirty="0"/>
              <a:t>Feelings toward different political persuasions</a:t>
            </a:r>
          </a:p>
          <a:p>
            <a:r>
              <a:rPr lang="en-US" dirty="0"/>
              <a:t>Ratings of openness toward different viewpoints</a:t>
            </a:r>
          </a:p>
          <a:p>
            <a:r>
              <a:rPr lang="en-US" dirty="0"/>
              <a:t>Post-survey findings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208231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ED141-DC95-4C0F-A823-E3F51C950F83}"/>
              </a:ext>
            </a:extLst>
          </p:cNvPr>
          <p:cNvSpPr>
            <a:spLocks noGrp="1"/>
          </p:cNvSpPr>
          <p:nvPr>
            <p:ph type="title"/>
            <p:custDataLst>
              <p:tags r:id="rId1"/>
            </p:custDataLst>
          </p:nvPr>
        </p:nvSpPr>
        <p:spPr>
          <a:xfrm>
            <a:off x="400050" y="147226"/>
            <a:ext cx="8343900" cy="639763"/>
          </a:xfrm>
        </p:spPr>
        <p:txBody>
          <a:bodyPr/>
          <a:lstStyle/>
          <a:p>
            <a:r>
              <a:rPr lang="en-US" dirty="0"/>
              <a:t>2/3 or more campers would rate themselves as strong across dimensions measuring their openness to other viewpoints</a:t>
            </a:r>
          </a:p>
        </p:txBody>
      </p:sp>
      <p:sp>
        <p:nvSpPr>
          <p:cNvPr id="4" name="Slide Number Placeholder 3">
            <a:extLst>
              <a:ext uri="{FF2B5EF4-FFF2-40B4-BE49-F238E27FC236}">
                <a16:creationId xmlns:a16="http://schemas.microsoft.com/office/drawing/2014/main" id="{3DBC51A8-5812-4272-AB96-13CF50D85957}"/>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29</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28C619ED-91DE-4472-9DEF-C0DE43FD6C57}"/>
              </a:ext>
            </a:extLst>
          </p:cNvPr>
          <p:cNvGraphicFramePr/>
          <p:nvPr>
            <p:custDataLst>
              <p:tags r:id="rId2"/>
            </p:custDataLst>
            <p:extLst>
              <p:ext uri="{D42A27DB-BD31-4B8C-83A1-F6EECF244321}">
                <p14:modId xmlns:p14="http://schemas.microsoft.com/office/powerpoint/2010/main" val="3045888836"/>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1763009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046D3-7DD6-476C-B04D-6F800A1C77F6}"/>
              </a:ext>
            </a:extLst>
          </p:cNvPr>
          <p:cNvSpPr>
            <a:spLocks noGrp="1"/>
          </p:cNvSpPr>
          <p:nvPr>
            <p:ph type="title"/>
          </p:nvPr>
        </p:nvSpPr>
        <p:spPr/>
        <p:txBody>
          <a:bodyPr/>
          <a:lstStyle/>
          <a:p>
            <a:r>
              <a:rPr lang="en-US" dirty="0"/>
              <a:t>Objectives and Methodology</a:t>
            </a:r>
          </a:p>
        </p:txBody>
      </p:sp>
      <p:sp>
        <p:nvSpPr>
          <p:cNvPr id="3" name="Content Placeholder 2">
            <a:extLst>
              <a:ext uri="{FF2B5EF4-FFF2-40B4-BE49-F238E27FC236}">
                <a16:creationId xmlns:a16="http://schemas.microsoft.com/office/drawing/2014/main" id="{612D6E39-3752-48A1-A99D-135F98C5F760}"/>
              </a:ext>
            </a:extLst>
          </p:cNvPr>
          <p:cNvSpPr>
            <a:spLocks noGrp="1"/>
          </p:cNvSpPr>
          <p:nvPr>
            <p:ph idx="1"/>
          </p:nvPr>
        </p:nvSpPr>
        <p:spPr/>
        <p:txBody>
          <a:bodyPr/>
          <a:lstStyle/>
          <a:p>
            <a:r>
              <a:rPr lang="en-US" b="1" dirty="0"/>
              <a:t>Objectives</a:t>
            </a:r>
          </a:p>
          <a:p>
            <a:pPr lvl="1"/>
            <a:r>
              <a:rPr lang="en-US" dirty="0"/>
              <a:t>Conduct a pre-post analysis of whether History Camp made an impact on students perceptions of their openness to different viewpoints, or their ability to converse with/be friends with people of different political persuasions.</a:t>
            </a:r>
          </a:p>
          <a:p>
            <a:pPr lvl="1"/>
            <a:r>
              <a:rPr lang="en-US" dirty="0"/>
              <a:t>Understand the overall experience at History Camp, and with the debates in particular.</a:t>
            </a:r>
          </a:p>
          <a:p>
            <a:r>
              <a:rPr lang="en-US" b="1" dirty="0"/>
              <a:t>Methodology</a:t>
            </a:r>
          </a:p>
          <a:p>
            <a:pPr lvl="1"/>
            <a:r>
              <a:rPr lang="en-US" dirty="0"/>
              <a:t>A pre-survey was sent to all campers on the first day of camp, and a post-survey was sent on the last day of camp.</a:t>
            </a:r>
          </a:p>
          <a:p>
            <a:pPr lvl="1"/>
            <a:r>
              <a:rPr lang="en-US" dirty="0"/>
              <a:t>The survey was sent using an anonymous link through our contact at History Camp.</a:t>
            </a:r>
          </a:p>
          <a:p>
            <a:pPr lvl="1"/>
            <a:r>
              <a:rPr lang="en-US" dirty="0"/>
              <a:t>This analysis includes only those 82 students who responded to both the pre- and post-surveys, for the purpose of getting the truest possible comparison. </a:t>
            </a:r>
          </a:p>
        </p:txBody>
      </p:sp>
    </p:spTree>
    <p:extLst>
      <p:ext uri="{BB962C8B-B14F-4D97-AF65-F5344CB8AC3E}">
        <p14:creationId xmlns:p14="http://schemas.microsoft.com/office/powerpoint/2010/main" val="170697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ED141-DC95-4C0F-A823-E3F51C950F83}"/>
              </a:ext>
            </a:extLst>
          </p:cNvPr>
          <p:cNvSpPr>
            <a:spLocks noGrp="1"/>
          </p:cNvSpPr>
          <p:nvPr>
            <p:ph type="title"/>
            <p:custDataLst>
              <p:tags r:id="rId1"/>
            </p:custDataLst>
          </p:nvPr>
        </p:nvSpPr>
        <p:spPr>
          <a:xfrm>
            <a:off x="152400" y="207140"/>
            <a:ext cx="8839200" cy="639763"/>
          </a:xfrm>
        </p:spPr>
        <p:txBody>
          <a:bodyPr/>
          <a:lstStyle/>
          <a:p>
            <a:r>
              <a:rPr lang="en-US" sz="1600" dirty="0"/>
              <a:t>In the pre-survey, camper respondents rate themselves substantially higher than their peers on openness to having their views challenged and ability to see the world from someone else’s perspective</a:t>
            </a:r>
          </a:p>
        </p:txBody>
      </p:sp>
      <p:sp>
        <p:nvSpPr>
          <p:cNvPr id="4" name="Slide Number Placeholder 3">
            <a:extLst>
              <a:ext uri="{FF2B5EF4-FFF2-40B4-BE49-F238E27FC236}">
                <a16:creationId xmlns:a16="http://schemas.microsoft.com/office/drawing/2014/main" id="{3DBC51A8-5812-4272-AB96-13CF50D85957}"/>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30</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28C619ED-91DE-4472-9DEF-C0DE43FD6C57}"/>
              </a:ext>
            </a:extLst>
          </p:cNvPr>
          <p:cNvGraphicFramePr/>
          <p:nvPr>
            <p:custDataLst>
              <p:tags r:id="rId2"/>
            </p:custDataLst>
            <p:extLst>
              <p:ext uri="{D42A27DB-BD31-4B8C-83A1-F6EECF244321}">
                <p14:modId xmlns:p14="http://schemas.microsoft.com/office/powerpoint/2010/main" val="304768710"/>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a:extLst>
              <a:ext uri="{FF2B5EF4-FFF2-40B4-BE49-F238E27FC236}">
                <a16:creationId xmlns:a16="http://schemas.microsoft.com/office/drawing/2014/main" id="{11D47A80-E4AD-48F1-97AE-79AEAFCB4002}"/>
              </a:ext>
            </a:extLst>
          </p:cNvPr>
          <p:cNvSpPr/>
          <p:nvPr/>
        </p:nvSpPr>
        <p:spPr>
          <a:xfrm>
            <a:off x="7315200" y="1425554"/>
            <a:ext cx="1271588" cy="7620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Pre-Survey</a:t>
            </a:r>
          </a:p>
        </p:txBody>
      </p:sp>
      <p:sp>
        <p:nvSpPr>
          <p:cNvPr id="7" name="TextBox 6">
            <a:extLst>
              <a:ext uri="{FF2B5EF4-FFF2-40B4-BE49-F238E27FC236}">
                <a16:creationId xmlns:a16="http://schemas.microsoft.com/office/drawing/2014/main" id="{2B1A8290-02E8-4FD4-BE1E-7D0F49447F4F}"/>
              </a:ext>
            </a:extLst>
          </p:cNvPr>
          <p:cNvSpPr txBox="1"/>
          <p:nvPr/>
        </p:nvSpPr>
        <p:spPr>
          <a:xfrm>
            <a:off x="5327650" y="6167215"/>
            <a:ext cx="3352800" cy="430887"/>
          </a:xfrm>
          <a:prstGeom prst="rect">
            <a:avLst/>
          </a:prstGeom>
          <a:noFill/>
        </p:spPr>
        <p:txBody>
          <a:bodyPr wrap="square" lIns="0" tIns="0" rIns="0" bIns="0" rtlCol="0">
            <a:spAutoFit/>
          </a:bodyPr>
          <a:lstStyle/>
          <a:p>
            <a:r>
              <a:rPr lang="en-US" sz="1400" dirty="0">
                <a:solidFill>
                  <a:schemeClr val="tx2"/>
                </a:solidFill>
              </a:rPr>
              <a:t>Not </a:t>
            </a:r>
            <a:r>
              <a:rPr lang="en-US" sz="1400" dirty="0" err="1">
                <a:solidFill>
                  <a:schemeClr val="tx2"/>
                </a:solidFill>
              </a:rPr>
              <a:t>sures</a:t>
            </a:r>
            <a:r>
              <a:rPr lang="en-US" sz="1400" dirty="0">
                <a:solidFill>
                  <a:schemeClr val="tx2"/>
                </a:solidFill>
              </a:rPr>
              <a:t> excluded from rate fellow campers (not sure wasn’t an option for rate yourself)</a:t>
            </a:r>
          </a:p>
        </p:txBody>
      </p:sp>
    </p:spTree>
    <p:extLst>
      <p:ext uri="{BB962C8B-B14F-4D97-AF65-F5344CB8AC3E}">
        <p14:creationId xmlns:p14="http://schemas.microsoft.com/office/powerpoint/2010/main" val="585925900"/>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ED141-DC95-4C0F-A823-E3F51C950F83}"/>
              </a:ext>
            </a:extLst>
          </p:cNvPr>
          <p:cNvSpPr>
            <a:spLocks noGrp="1"/>
          </p:cNvSpPr>
          <p:nvPr>
            <p:ph type="title"/>
            <p:custDataLst>
              <p:tags r:id="rId1"/>
            </p:custDataLst>
          </p:nvPr>
        </p:nvSpPr>
        <p:spPr>
          <a:xfrm>
            <a:off x="67340" y="184582"/>
            <a:ext cx="9144000" cy="639763"/>
          </a:xfrm>
        </p:spPr>
        <p:txBody>
          <a:bodyPr/>
          <a:lstStyle/>
          <a:p>
            <a:r>
              <a:rPr lang="en-US" sz="1600" dirty="0"/>
              <a:t>In the post-survey, camper respondents still rate themselves as higher than their peers, but all ratings across both respondents themselves, and how they rate their peers, improved</a:t>
            </a:r>
          </a:p>
        </p:txBody>
      </p:sp>
      <p:sp>
        <p:nvSpPr>
          <p:cNvPr id="4" name="Slide Number Placeholder 3">
            <a:extLst>
              <a:ext uri="{FF2B5EF4-FFF2-40B4-BE49-F238E27FC236}">
                <a16:creationId xmlns:a16="http://schemas.microsoft.com/office/drawing/2014/main" id="{3DBC51A8-5812-4272-AB96-13CF50D85957}"/>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31</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28C619ED-91DE-4472-9DEF-C0DE43FD6C57}"/>
              </a:ext>
            </a:extLst>
          </p:cNvPr>
          <p:cNvGraphicFramePr/>
          <p:nvPr>
            <p:custDataLst>
              <p:tags r:id="rId2"/>
            </p:custDataLst>
            <p:extLst>
              <p:ext uri="{D42A27DB-BD31-4B8C-83A1-F6EECF244321}">
                <p14:modId xmlns:p14="http://schemas.microsoft.com/office/powerpoint/2010/main" val="2647559516"/>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a:extLst>
              <a:ext uri="{FF2B5EF4-FFF2-40B4-BE49-F238E27FC236}">
                <a16:creationId xmlns:a16="http://schemas.microsoft.com/office/drawing/2014/main" id="{11D47A80-E4AD-48F1-97AE-79AEAFCB4002}"/>
              </a:ext>
            </a:extLst>
          </p:cNvPr>
          <p:cNvSpPr/>
          <p:nvPr/>
        </p:nvSpPr>
        <p:spPr>
          <a:xfrm>
            <a:off x="7315200" y="1425554"/>
            <a:ext cx="1271588"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Post-Survey</a:t>
            </a:r>
          </a:p>
        </p:txBody>
      </p:sp>
      <p:sp>
        <p:nvSpPr>
          <p:cNvPr id="7" name="TextBox 6">
            <a:extLst>
              <a:ext uri="{FF2B5EF4-FFF2-40B4-BE49-F238E27FC236}">
                <a16:creationId xmlns:a16="http://schemas.microsoft.com/office/drawing/2014/main" id="{37AC7D7B-D527-4A6D-B6F9-FB45F06A455C}"/>
              </a:ext>
            </a:extLst>
          </p:cNvPr>
          <p:cNvSpPr txBox="1"/>
          <p:nvPr/>
        </p:nvSpPr>
        <p:spPr>
          <a:xfrm>
            <a:off x="5327650" y="6167215"/>
            <a:ext cx="3352800" cy="430887"/>
          </a:xfrm>
          <a:prstGeom prst="rect">
            <a:avLst/>
          </a:prstGeom>
          <a:noFill/>
        </p:spPr>
        <p:txBody>
          <a:bodyPr wrap="square" lIns="0" tIns="0" rIns="0" bIns="0" rtlCol="0">
            <a:spAutoFit/>
          </a:bodyPr>
          <a:lstStyle/>
          <a:p>
            <a:r>
              <a:rPr lang="en-US" sz="1400" dirty="0">
                <a:solidFill>
                  <a:schemeClr val="tx2"/>
                </a:solidFill>
              </a:rPr>
              <a:t>Not </a:t>
            </a:r>
            <a:r>
              <a:rPr lang="en-US" sz="1400" dirty="0" err="1">
                <a:solidFill>
                  <a:schemeClr val="tx2"/>
                </a:solidFill>
              </a:rPr>
              <a:t>sures</a:t>
            </a:r>
            <a:r>
              <a:rPr lang="en-US" sz="1400" dirty="0">
                <a:solidFill>
                  <a:schemeClr val="tx2"/>
                </a:solidFill>
              </a:rPr>
              <a:t> excluded from rate fellow campers (not sure wasn’t an option for rate yourself)</a:t>
            </a:r>
          </a:p>
        </p:txBody>
      </p:sp>
    </p:spTree>
    <p:extLst>
      <p:ext uri="{BB962C8B-B14F-4D97-AF65-F5344CB8AC3E}">
        <p14:creationId xmlns:p14="http://schemas.microsoft.com/office/powerpoint/2010/main" val="1116086241"/>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FA951-0114-4B53-A5B2-8DDE0D6CE028}"/>
              </a:ext>
            </a:extLst>
          </p:cNvPr>
          <p:cNvSpPr>
            <a:spLocks noGrp="1"/>
          </p:cNvSpPr>
          <p:nvPr>
            <p:ph type="title"/>
          </p:nvPr>
        </p:nvSpPr>
        <p:spPr>
          <a:xfrm>
            <a:off x="30126" y="150770"/>
            <a:ext cx="9144000" cy="639763"/>
          </a:xfrm>
        </p:spPr>
        <p:txBody>
          <a:bodyPr/>
          <a:lstStyle/>
          <a:p>
            <a:r>
              <a:rPr lang="en-US" sz="1600" dirty="0"/>
              <a:t>Though all of the ratings on openness and ability to see the world in different ways improved, the gaps between how campers rate themselves and their peers actually slightly increased post-camp </a:t>
            </a:r>
          </a:p>
        </p:txBody>
      </p:sp>
      <p:sp>
        <p:nvSpPr>
          <p:cNvPr id="4" name="Slide Number Placeholder 3">
            <a:extLst>
              <a:ext uri="{FF2B5EF4-FFF2-40B4-BE49-F238E27FC236}">
                <a16:creationId xmlns:a16="http://schemas.microsoft.com/office/drawing/2014/main" id="{A1BDBB95-214B-4C79-BBE1-35124BDDEB83}"/>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32</a:t>
            </a:fld>
            <a:endParaRPr lang="en-US" dirty="0">
              <a:solidFill>
                <a:srgbClr val="7E8B7A"/>
              </a:solidFill>
              <a:ea typeface="ＭＳ Ｐゴシック" charset="0"/>
            </a:endParaRPr>
          </a:p>
        </p:txBody>
      </p:sp>
      <p:graphicFrame>
        <p:nvGraphicFramePr>
          <p:cNvPr id="5" name="Table 4">
            <a:extLst>
              <a:ext uri="{FF2B5EF4-FFF2-40B4-BE49-F238E27FC236}">
                <a16:creationId xmlns:a16="http://schemas.microsoft.com/office/drawing/2014/main" id="{C3899582-E4AD-455E-9E4B-72028AC38114}"/>
              </a:ext>
            </a:extLst>
          </p:cNvPr>
          <p:cNvGraphicFramePr>
            <a:graphicFrameLocks noGrp="1"/>
          </p:cNvGraphicFramePr>
          <p:nvPr>
            <p:extLst>
              <p:ext uri="{D42A27DB-BD31-4B8C-83A1-F6EECF244321}">
                <p14:modId xmlns:p14="http://schemas.microsoft.com/office/powerpoint/2010/main" val="1742814019"/>
              </p:ext>
            </p:extLst>
          </p:nvPr>
        </p:nvGraphicFramePr>
        <p:xfrm>
          <a:off x="1116805" y="1279309"/>
          <a:ext cx="6910389" cy="4880450"/>
        </p:xfrm>
        <a:graphic>
          <a:graphicData uri="http://schemas.openxmlformats.org/drawingml/2006/table">
            <a:tbl>
              <a:tblPr firstRow="1" bandRow="1">
                <a:tableStyleId>{5C22544A-7EE6-4342-B048-85BDC9FD1C3A}</a:tableStyleId>
              </a:tblPr>
              <a:tblGrid>
                <a:gridCol w="2303463">
                  <a:extLst>
                    <a:ext uri="{9D8B030D-6E8A-4147-A177-3AD203B41FA5}">
                      <a16:colId xmlns:a16="http://schemas.microsoft.com/office/drawing/2014/main" val="3857982424"/>
                    </a:ext>
                  </a:extLst>
                </a:gridCol>
                <a:gridCol w="2303463">
                  <a:extLst>
                    <a:ext uri="{9D8B030D-6E8A-4147-A177-3AD203B41FA5}">
                      <a16:colId xmlns:a16="http://schemas.microsoft.com/office/drawing/2014/main" val="1911529771"/>
                    </a:ext>
                  </a:extLst>
                </a:gridCol>
                <a:gridCol w="2303463">
                  <a:extLst>
                    <a:ext uri="{9D8B030D-6E8A-4147-A177-3AD203B41FA5}">
                      <a16:colId xmlns:a16="http://schemas.microsoft.com/office/drawing/2014/main" val="103611350"/>
                    </a:ext>
                  </a:extLst>
                </a:gridCol>
              </a:tblGrid>
              <a:tr h="657267">
                <a:tc>
                  <a:txBody>
                    <a:bodyPr/>
                    <a:lstStyle/>
                    <a:p>
                      <a:pPr algn="ctr"/>
                      <a:endParaRPr lang="en-US" sz="1400" dirty="0"/>
                    </a:p>
                  </a:txBody>
                  <a:tcPr/>
                </a:tc>
                <a:tc>
                  <a:txBody>
                    <a:bodyPr/>
                    <a:lstStyle/>
                    <a:p>
                      <a:pPr algn="ctr"/>
                      <a:r>
                        <a:rPr lang="en-US" sz="1400" dirty="0"/>
                        <a:t>Pre-Survey Gap between me and my fellow campers</a:t>
                      </a:r>
                    </a:p>
                  </a:txBody>
                  <a:tcPr/>
                </a:tc>
                <a:tc>
                  <a:txBody>
                    <a:bodyPr/>
                    <a:lstStyle/>
                    <a:p>
                      <a:pPr algn="ctr"/>
                      <a:r>
                        <a:rPr lang="en-US" sz="1400" dirty="0"/>
                        <a:t>Post-survey gap between me and my fellow campers</a:t>
                      </a:r>
                    </a:p>
                  </a:txBody>
                  <a:tcPr/>
                </a:tc>
                <a:extLst>
                  <a:ext uri="{0D108BD9-81ED-4DB2-BD59-A6C34878D82A}">
                    <a16:rowId xmlns:a16="http://schemas.microsoft.com/office/drawing/2014/main" val="956635239"/>
                  </a:ext>
                </a:extLst>
              </a:tr>
              <a:tr h="495152">
                <a:tc>
                  <a:txBody>
                    <a:bodyPr/>
                    <a:lstStyle/>
                    <a:p>
                      <a:pPr algn="ctr"/>
                      <a:r>
                        <a:rPr lang="en-US" sz="1400" dirty="0"/>
                        <a:t>Openness to having my own views challenged</a:t>
                      </a:r>
                    </a:p>
                  </a:txBody>
                  <a:tcPr/>
                </a:tc>
                <a:tc>
                  <a:txBody>
                    <a:bodyPr/>
                    <a:lstStyle/>
                    <a:p>
                      <a:pPr algn="ctr"/>
                      <a:r>
                        <a:rPr lang="en-US" sz="1400" dirty="0"/>
                        <a:t>16%</a:t>
                      </a:r>
                    </a:p>
                  </a:txBody>
                  <a:tcPr/>
                </a:tc>
                <a:tc>
                  <a:txBody>
                    <a:bodyPr/>
                    <a:lstStyle/>
                    <a:p>
                      <a:pPr algn="ctr"/>
                      <a:r>
                        <a:rPr lang="en-US" sz="1400" dirty="0"/>
                        <a:t>20%</a:t>
                      </a:r>
                    </a:p>
                  </a:txBody>
                  <a:tcPr/>
                </a:tc>
                <a:extLst>
                  <a:ext uri="{0D108BD9-81ED-4DB2-BD59-A6C34878D82A}">
                    <a16:rowId xmlns:a16="http://schemas.microsoft.com/office/drawing/2014/main" val="2717886436"/>
                  </a:ext>
                </a:extLst>
              </a:tr>
              <a:tr h="657267">
                <a:tc>
                  <a:txBody>
                    <a:bodyPr/>
                    <a:lstStyle/>
                    <a:p>
                      <a:pPr algn="ctr"/>
                      <a:r>
                        <a:rPr lang="en-US" sz="1400" dirty="0"/>
                        <a:t>Ability to see the world from someone else’s perspective</a:t>
                      </a:r>
                    </a:p>
                  </a:txBody>
                  <a:tcPr/>
                </a:tc>
                <a:tc>
                  <a:txBody>
                    <a:bodyPr/>
                    <a:lstStyle/>
                    <a:p>
                      <a:pPr algn="ctr"/>
                      <a:r>
                        <a:rPr lang="en-US" sz="1400" dirty="0"/>
                        <a:t>22%</a:t>
                      </a:r>
                    </a:p>
                  </a:txBody>
                  <a:tcPr/>
                </a:tc>
                <a:tc>
                  <a:txBody>
                    <a:bodyPr/>
                    <a:lstStyle/>
                    <a:p>
                      <a:pPr algn="ctr"/>
                      <a:r>
                        <a:rPr lang="en-US" sz="1400" dirty="0"/>
                        <a:t>24%</a:t>
                      </a:r>
                    </a:p>
                  </a:txBody>
                  <a:tcPr/>
                </a:tc>
                <a:extLst>
                  <a:ext uri="{0D108BD9-81ED-4DB2-BD59-A6C34878D82A}">
                    <a16:rowId xmlns:a16="http://schemas.microsoft.com/office/drawing/2014/main" val="1504900673"/>
                  </a:ext>
                </a:extLst>
              </a:tr>
              <a:tr h="1157996">
                <a:tc>
                  <a:txBody>
                    <a:bodyPr/>
                    <a:lstStyle/>
                    <a:p>
                      <a:pPr algn="ctr"/>
                      <a:r>
                        <a:rPr lang="en-US" sz="1400" dirty="0"/>
                        <a:t>Ability to have conversations with people who have very different social or political views than my own</a:t>
                      </a:r>
                    </a:p>
                  </a:txBody>
                  <a:tcPr/>
                </a:tc>
                <a:tc>
                  <a:txBody>
                    <a:bodyPr/>
                    <a:lstStyle/>
                    <a:p>
                      <a:pPr algn="ctr"/>
                      <a:r>
                        <a:rPr lang="en-US" sz="1400" dirty="0"/>
                        <a:t>5%</a:t>
                      </a:r>
                    </a:p>
                  </a:txBody>
                  <a:tcPr/>
                </a:tc>
                <a:tc>
                  <a:txBody>
                    <a:bodyPr/>
                    <a:lstStyle/>
                    <a:p>
                      <a:pPr algn="ctr"/>
                      <a:r>
                        <a:rPr lang="en-US" sz="1400" dirty="0"/>
                        <a:t>7%</a:t>
                      </a:r>
                    </a:p>
                  </a:txBody>
                  <a:tcPr/>
                </a:tc>
                <a:extLst>
                  <a:ext uri="{0D108BD9-81ED-4DB2-BD59-A6C34878D82A}">
                    <a16:rowId xmlns:a16="http://schemas.microsoft.com/office/drawing/2014/main" val="3120096657"/>
                  </a:ext>
                </a:extLst>
              </a:tr>
              <a:tr h="699038">
                <a:tc>
                  <a:txBody>
                    <a:bodyPr/>
                    <a:lstStyle/>
                    <a:p>
                      <a:pPr algn="ctr"/>
                      <a:r>
                        <a:rPr lang="en-US" sz="1400" dirty="0"/>
                        <a:t>Ability to discuss and negotiate controversial issues</a:t>
                      </a:r>
                    </a:p>
                  </a:txBody>
                  <a:tcPr/>
                </a:tc>
                <a:tc>
                  <a:txBody>
                    <a:bodyPr/>
                    <a:lstStyle/>
                    <a:p>
                      <a:pPr algn="ctr"/>
                      <a:r>
                        <a:rPr lang="en-US" sz="1400" dirty="0"/>
                        <a:t>4%</a:t>
                      </a:r>
                    </a:p>
                  </a:txBody>
                  <a:tcPr/>
                </a:tc>
                <a:tc>
                  <a:txBody>
                    <a:bodyPr/>
                    <a:lstStyle/>
                    <a:p>
                      <a:pPr algn="ctr"/>
                      <a:r>
                        <a:rPr lang="en-US" sz="1400" dirty="0"/>
                        <a:t>5%</a:t>
                      </a:r>
                    </a:p>
                  </a:txBody>
                  <a:tcPr/>
                </a:tc>
                <a:extLst>
                  <a:ext uri="{0D108BD9-81ED-4DB2-BD59-A6C34878D82A}">
                    <a16:rowId xmlns:a16="http://schemas.microsoft.com/office/drawing/2014/main" val="3374316647"/>
                  </a:ext>
                </a:extLst>
              </a:tr>
              <a:tr h="1157996">
                <a:tc>
                  <a:txBody>
                    <a:bodyPr/>
                    <a:lstStyle/>
                    <a:p>
                      <a:pPr algn="ctr"/>
                      <a:r>
                        <a:rPr lang="en-US" sz="1400" dirty="0"/>
                        <a:t>Willingness to have conversations with people who have very different social or political views than my own</a:t>
                      </a:r>
                    </a:p>
                  </a:txBody>
                  <a:tcPr/>
                </a:tc>
                <a:tc>
                  <a:txBody>
                    <a:bodyPr/>
                    <a:lstStyle/>
                    <a:p>
                      <a:pPr algn="ctr"/>
                      <a:r>
                        <a:rPr lang="en-US" sz="1400" dirty="0"/>
                        <a:t>-1%</a:t>
                      </a:r>
                    </a:p>
                  </a:txBody>
                  <a:tcPr/>
                </a:tc>
                <a:tc>
                  <a:txBody>
                    <a:bodyPr/>
                    <a:lstStyle/>
                    <a:p>
                      <a:pPr algn="ctr"/>
                      <a:r>
                        <a:rPr lang="en-US" sz="1400" dirty="0"/>
                        <a:t>8%</a:t>
                      </a:r>
                    </a:p>
                  </a:txBody>
                  <a:tcPr/>
                </a:tc>
                <a:extLst>
                  <a:ext uri="{0D108BD9-81ED-4DB2-BD59-A6C34878D82A}">
                    <a16:rowId xmlns:a16="http://schemas.microsoft.com/office/drawing/2014/main" val="2000207973"/>
                  </a:ext>
                </a:extLst>
              </a:tr>
            </a:tbl>
          </a:graphicData>
        </a:graphic>
      </p:graphicFrame>
    </p:spTree>
    <p:extLst>
      <p:ext uri="{BB962C8B-B14F-4D97-AF65-F5344CB8AC3E}">
        <p14:creationId xmlns:p14="http://schemas.microsoft.com/office/powerpoint/2010/main" val="1051633298"/>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361950" y="207147"/>
            <a:ext cx="8553450" cy="639763"/>
          </a:xfrm>
        </p:spPr>
        <p:txBody>
          <a:bodyPr/>
          <a:lstStyle/>
          <a:p>
            <a:r>
              <a:rPr lang="en-US" dirty="0"/>
              <a:t>Respondents rated themselves more highly after camp on openness to having their views challenged</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823608488"/>
              </p:ext>
            </p:extLst>
          </p:nvPr>
        </p:nvGraphicFramePr>
        <p:xfrm>
          <a:off x="495300" y="1019175"/>
          <a:ext cx="8153400" cy="5102225"/>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33</a:t>
            </a:fld>
            <a:endParaRPr lang="en-US" dirty="0">
              <a:solidFill>
                <a:srgbClr val="7E8B7A"/>
              </a:solidFill>
              <a:ea typeface="ＭＳ Ｐゴシック" charset="0"/>
            </a:endParaRPr>
          </a:p>
        </p:txBody>
      </p:sp>
    </p:spTree>
    <p:extLst>
      <p:ext uri="{BB962C8B-B14F-4D97-AF65-F5344CB8AC3E}">
        <p14:creationId xmlns:p14="http://schemas.microsoft.com/office/powerpoint/2010/main" val="2291094643"/>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1243059345"/>
              </p:ext>
            </p:extLst>
          </p:nvPr>
        </p:nvGraphicFramePr>
        <p:xfrm>
          <a:off x="495300" y="1019175"/>
          <a:ext cx="8153400" cy="510222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34</a:t>
            </a:fld>
            <a:endParaRPr lang="en-US" dirty="0">
              <a:solidFill>
                <a:srgbClr val="7E8B7A"/>
              </a:solidFill>
              <a:ea typeface="ＭＳ Ｐゴシック" charset="0"/>
            </a:endParaRPr>
          </a:p>
        </p:txBody>
      </p:sp>
      <p:sp>
        <p:nvSpPr>
          <p:cNvPr id="9" name="Title 1">
            <a:extLst>
              <a:ext uri="{FF2B5EF4-FFF2-40B4-BE49-F238E27FC236}">
                <a16:creationId xmlns:a16="http://schemas.microsoft.com/office/drawing/2014/main" id="{159BE865-4602-4188-8D4A-4773DA561DBC}"/>
              </a:ext>
            </a:extLst>
          </p:cNvPr>
          <p:cNvSpPr>
            <a:spLocks noGrp="1"/>
          </p:cNvSpPr>
          <p:nvPr>
            <p:ph type="title"/>
          </p:nvPr>
        </p:nvSpPr>
        <p:spPr>
          <a:xfrm>
            <a:off x="495300" y="333375"/>
            <a:ext cx="7924800" cy="639763"/>
          </a:xfrm>
        </p:spPr>
        <p:txBody>
          <a:bodyPr/>
          <a:lstStyle/>
          <a:p>
            <a:r>
              <a:rPr lang="en-US" dirty="0"/>
              <a:t>Respondents rated themselves more highly after camp on ability to see the world from someone else’s perspective</a:t>
            </a:r>
          </a:p>
        </p:txBody>
      </p:sp>
    </p:spTree>
    <p:extLst>
      <p:ext uri="{BB962C8B-B14F-4D97-AF65-F5344CB8AC3E}">
        <p14:creationId xmlns:p14="http://schemas.microsoft.com/office/powerpoint/2010/main" val="3368347161"/>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302464449"/>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35</a:t>
            </a:fld>
            <a:endParaRPr lang="en-US" dirty="0">
              <a:solidFill>
                <a:srgbClr val="7E8B7A"/>
              </a:solidFill>
              <a:ea typeface="ＭＳ Ｐゴシック" charset="0"/>
            </a:endParaRPr>
          </a:p>
        </p:txBody>
      </p:sp>
      <p:sp>
        <p:nvSpPr>
          <p:cNvPr id="6" name="Title 1">
            <a:extLst>
              <a:ext uri="{FF2B5EF4-FFF2-40B4-BE49-F238E27FC236}">
                <a16:creationId xmlns:a16="http://schemas.microsoft.com/office/drawing/2014/main" id="{6D27AA35-9BCF-4514-872E-0C2E289C7468}"/>
              </a:ext>
            </a:extLst>
          </p:cNvPr>
          <p:cNvSpPr>
            <a:spLocks noGrp="1"/>
          </p:cNvSpPr>
          <p:nvPr>
            <p:ph type="title"/>
          </p:nvPr>
        </p:nvSpPr>
        <p:spPr>
          <a:xfrm>
            <a:off x="228600" y="198438"/>
            <a:ext cx="8915399" cy="639763"/>
          </a:xfrm>
        </p:spPr>
        <p:txBody>
          <a:bodyPr/>
          <a:lstStyle/>
          <a:p>
            <a:r>
              <a:rPr lang="en-US" dirty="0"/>
              <a:t>Respondents rated themselves more highly after camp on ability to have conversations with people who have very different viewpoints from their own</a:t>
            </a:r>
          </a:p>
        </p:txBody>
      </p:sp>
    </p:spTree>
    <p:extLst>
      <p:ext uri="{BB962C8B-B14F-4D97-AF65-F5344CB8AC3E}">
        <p14:creationId xmlns:p14="http://schemas.microsoft.com/office/powerpoint/2010/main" val="292575864"/>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1478003928"/>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36</a:t>
            </a:fld>
            <a:endParaRPr lang="en-US" dirty="0">
              <a:solidFill>
                <a:srgbClr val="7E8B7A"/>
              </a:solidFill>
              <a:ea typeface="ＭＳ Ｐゴシック" charset="0"/>
            </a:endParaRPr>
          </a:p>
        </p:txBody>
      </p:sp>
      <p:sp>
        <p:nvSpPr>
          <p:cNvPr id="6" name="Title 1">
            <a:extLst>
              <a:ext uri="{FF2B5EF4-FFF2-40B4-BE49-F238E27FC236}">
                <a16:creationId xmlns:a16="http://schemas.microsoft.com/office/drawing/2014/main" id="{E4F470E5-C0DA-466E-8A5B-8AF67D72DC6A}"/>
              </a:ext>
            </a:extLst>
          </p:cNvPr>
          <p:cNvSpPr>
            <a:spLocks noGrp="1"/>
          </p:cNvSpPr>
          <p:nvPr>
            <p:ph type="title"/>
          </p:nvPr>
        </p:nvSpPr>
        <p:spPr>
          <a:xfrm>
            <a:off x="495300" y="150770"/>
            <a:ext cx="7924800" cy="639763"/>
          </a:xfrm>
        </p:spPr>
        <p:txBody>
          <a:bodyPr/>
          <a:lstStyle/>
          <a:p>
            <a:r>
              <a:rPr lang="en-US" dirty="0"/>
              <a:t>After camp, respondents actually rated themselves slightly lower on ability to discuss and negotiate controversial issues</a:t>
            </a:r>
          </a:p>
        </p:txBody>
      </p:sp>
    </p:spTree>
    <p:extLst>
      <p:ext uri="{BB962C8B-B14F-4D97-AF65-F5344CB8AC3E}">
        <p14:creationId xmlns:p14="http://schemas.microsoft.com/office/powerpoint/2010/main" val="425821835"/>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3208061720"/>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37</a:t>
            </a:fld>
            <a:endParaRPr lang="en-US" dirty="0">
              <a:solidFill>
                <a:srgbClr val="7E8B7A"/>
              </a:solidFill>
              <a:ea typeface="ＭＳ Ｐゴシック" charset="0"/>
            </a:endParaRPr>
          </a:p>
        </p:txBody>
      </p:sp>
      <p:sp>
        <p:nvSpPr>
          <p:cNvPr id="5" name="Title 1">
            <a:extLst>
              <a:ext uri="{FF2B5EF4-FFF2-40B4-BE49-F238E27FC236}">
                <a16:creationId xmlns:a16="http://schemas.microsoft.com/office/drawing/2014/main" id="{526A9947-CA76-421A-A053-7B219CB8C378}"/>
              </a:ext>
            </a:extLst>
          </p:cNvPr>
          <p:cNvSpPr>
            <a:spLocks noGrp="1"/>
          </p:cNvSpPr>
          <p:nvPr>
            <p:ph type="title"/>
          </p:nvPr>
        </p:nvSpPr>
        <p:spPr>
          <a:xfrm>
            <a:off x="295164" y="173629"/>
            <a:ext cx="8467835" cy="639763"/>
          </a:xfrm>
        </p:spPr>
        <p:txBody>
          <a:bodyPr/>
          <a:lstStyle/>
          <a:p>
            <a:r>
              <a:rPr lang="en-US" dirty="0"/>
              <a:t>Respondents rated themselves more highly after camp on willingness to have conversations with people who have different views from their own</a:t>
            </a:r>
          </a:p>
        </p:txBody>
      </p:sp>
    </p:spTree>
    <p:extLst>
      <p:ext uri="{BB962C8B-B14F-4D97-AF65-F5344CB8AC3E}">
        <p14:creationId xmlns:p14="http://schemas.microsoft.com/office/powerpoint/2010/main" val="804233629"/>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A56AD-9042-4EF2-9D94-43073054896C}"/>
              </a:ext>
            </a:extLst>
          </p:cNvPr>
          <p:cNvSpPr>
            <a:spLocks noGrp="1"/>
          </p:cNvSpPr>
          <p:nvPr>
            <p:ph type="title"/>
            <p:custDataLst>
              <p:tags r:id="rId1"/>
            </p:custDataLst>
          </p:nvPr>
        </p:nvSpPr>
        <p:spPr>
          <a:xfrm>
            <a:off x="474035" y="204884"/>
            <a:ext cx="7924800" cy="639763"/>
          </a:xfrm>
        </p:spPr>
        <p:txBody>
          <a:bodyPr/>
          <a:lstStyle/>
          <a:p>
            <a:r>
              <a:rPr lang="en-US" dirty="0"/>
              <a:t>In the pre-survey, 2/3 or fewer of respondents rate their fellow campers as strong across dimensions of openness to different viewpoints</a:t>
            </a:r>
          </a:p>
        </p:txBody>
      </p:sp>
      <p:sp>
        <p:nvSpPr>
          <p:cNvPr id="4" name="Slide Number Placeholder 3">
            <a:extLst>
              <a:ext uri="{FF2B5EF4-FFF2-40B4-BE49-F238E27FC236}">
                <a16:creationId xmlns:a16="http://schemas.microsoft.com/office/drawing/2014/main" id="{783F876D-C83A-406A-9CE6-D6FC1398B1DB}"/>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38</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058478F2-BFDA-4CDF-8970-F6D4626A8382}"/>
              </a:ext>
            </a:extLst>
          </p:cNvPr>
          <p:cNvGraphicFramePr/>
          <p:nvPr>
            <p:custDataLst>
              <p:tags r:id="rId2"/>
            </p:custDataLst>
            <p:extLst>
              <p:ext uri="{D42A27DB-BD31-4B8C-83A1-F6EECF244321}">
                <p14:modId xmlns:p14="http://schemas.microsoft.com/office/powerpoint/2010/main" val="3814888396"/>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A5C9D18C-1F08-40A0-AE96-7C37F10F3D01}"/>
              </a:ext>
            </a:extLst>
          </p:cNvPr>
          <p:cNvSpPr/>
          <p:nvPr/>
        </p:nvSpPr>
        <p:spPr>
          <a:xfrm>
            <a:off x="7519988" y="1600200"/>
            <a:ext cx="1371600" cy="6096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Pre-survey</a:t>
            </a:r>
          </a:p>
        </p:txBody>
      </p:sp>
    </p:spTree>
    <p:extLst>
      <p:ext uri="{BB962C8B-B14F-4D97-AF65-F5344CB8AC3E}">
        <p14:creationId xmlns:p14="http://schemas.microsoft.com/office/powerpoint/2010/main" val="1171669800"/>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495300" y="150770"/>
            <a:ext cx="7924800" cy="639763"/>
          </a:xfrm>
        </p:spPr>
        <p:txBody>
          <a:bodyPr/>
          <a:lstStyle/>
          <a:p>
            <a:r>
              <a:rPr lang="en-US" dirty="0"/>
              <a:t>After camp, more respondents rated their fellow campers as strong in openness to having their views challenged</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1517877267"/>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39</a:t>
            </a:fld>
            <a:endParaRPr lang="en-US" dirty="0">
              <a:solidFill>
                <a:srgbClr val="7E8B7A"/>
              </a:solidFill>
              <a:ea typeface="ＭＳ Ｐゴシック" charset="0"/>
            </a:endParaRPr>
          </a:p>
        </p:txBody>
      </p:sp>
    </p:spTree>
    <p:extLst>
      <p:ext uri="{BB962C8B-B14F-4D97-AF65-F5344CB8AC3E}">
        <p14:creationId xmlns:p14="http://schemas.microsoft.com/office/powerpoint/2010/main" val="161112079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44A147-A811-4DCC-AB1D-112871AECB06}"/>
              </a:ext>
            </a:extLst>
          </p:cNvPr>
          <p:cNvSpPr/>
          <p:nvPr/>
        </p:nvSpPr>
        <p:spPr>
          <a:xfrm>
            <a:off x="304800" y="1447800"/>
            <a:ext cx="4572000" cy="4746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5F9876-BC98-49B2-99BD-21F521D6C57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0CC9BF4-D23A-4BEB-87E2-AC8578DF2104}"/>
              </a:ext>
            </a:extLst>
          </p:cNvPr>
          <p:cNvSpPr>
            <a:spLocks noGrp="1"/>
          </p:cNvSpPr>
          <p:nvPr>
            <p:ph idx="1"/>
          </p:nvPr>
        </p:nvSpPr>
        <p:spPr/>
        <p:txBody>
          <a:bodyPr/>
          <a:lstStyle/>
          <a:p>
            <a:r>
              <a:rPr lang="en-US" dirty="0"/>
              <a:t>Objectives and Methodology</a:t>
            </a:r>
          </a:p>
          <a:p>
            <a:r>
              <a:rPr lang="en-US" dirty="0"/>
              <a:t>Key Findings</a:t>
            </a:r>
          </a:p>
          <a:p>
            <a:r>
              <a:rPr lang="en-US" dirty="0"/>
              <a:t>About the Campers</a:t>
            </a:r>
          </a:p>
          <a:p>
            <a:r>
              <a:rPr lang="en-US" dirty="0"/>
              <a:t>Feelings toward different political persuasions</a:t>
            </a:r>
          </a:p>
          <a:p>
            <a:r>
              <a:rPr lang="en-US" dirty="0"/>
              <a:t>Ratings of openness toward different viewpoints</a:t>
            </a:r>
          </a:p>
          <a:p>
            <a:r>
              <a:rPr lang="en-US" dirty="0"/>
              <a:t>Post-survey findings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891993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323850" y="200352"/>
            <a:ext cx="8496300" cy="639763"/>
          </a:xfrm>
        </p:spPr>
        <p:txBody>
          <a:bodyPr/>
          <a:lstStyle/>
          <a:p>
            <a:r>
              <a:rPr lang="en-US" dirty="0"/>
              <a:t>After camp, more respondents rated their fellow campers as strong in ability to see the world from someone else’s perspective</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1964681691"/>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40</a:t>
            </a:fld>
            <a:endParaRPr lang="en-US" dirty="0">
              <a:solidFill>
                <a:srgbClr val="7E8B7A"/>
              </a:solidFill>
              <a:ea typeface="ＭＳ Ｐゴシック" charset="0"/>
            </a:endParaRPr>
          </a:p>
        </p:txBody>
      </p:sp>
    </p:spTree>
    <p:extLst>
      <p:ext uri="{BB962C8B-B14F-4D97-AF65-F5344CB8AC3E}">
        <p14:creationId xmlns:p14="http://schemas.microsoft.com/office/powerpoint/2010/main" val="4142094857"/>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457200" y="173790"/>
            <a:ext cx="7924800" cy="639763"/>
          </a:xfrm>
        </p:spPr>
        <p:txBody>
          <a:bodyPr/>
          <a:lstStyle/>
          <a:p>
            <a:r>
              <a:rPr lang="en-US" dirty="0"/>
              <a:t>After camp, more respondents rated their fellow campers as strong in ability to discuss and negotiate controversial issues</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1154779769"/>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41</a:t>
            </a:fld>
            <a:endParaRPr lang="en-US" dirty="0">
              <a:solidFill>
                <a:srgbClr val="7E8B7A"/>
              </a:solidFill>
              <a:ea typeface="ＭＳ Ｐゴシック" charset="0"/>
            </a:endParaRPr>
          </a:p>
        </p:txBody>
      </p:sp>
    </p:spTree>
    <p:extLst>
      <p:ext uri="{BB962C8B-B14F-4D97-AF65-F5344CB8AC3E}">
        <p14:creationId xmlns:p14="http://schemas.microsoft.com/office/powerpoint/2010/main" val="3124414669"/>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280988" y="198438"/>
            <a:ext cx="8786812" cy="639763"/>
          </a:xfrm>
        </p:spPr>
        <p:txBody>
          <a:bodyPr/>
          <a:lstStyle/>
          <a:p>
            <a:r>
              <a:rPr lang="en-US" sz="1600" dirty="0"/>
              <a:t>After camp, more respondents rated their fellow campers as strong in their ability to have conversations with people that have very different political or social views</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307889076"/>
              </p:ext>
            </p:extLst>
          </p:nvPr>
        </p:nvGraphicFramePr>
        <p:xfrm>
          <a:off x="495300" y="1142999"/>
          <a:ext cx="8153400" cy="4978401"/>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42</a:t>
            </a:fld>
            <a:endParaRPr lang="en-US" dirty="0">
              <a:solidFill>
                <a:srgbClr val="7E8B7A"/>
              </a:solidFill>
              <a:ea typeface="ＭＳ Ｐゴシック" charset="0"/>
            </a:endParaRPr>
          </a:p>
        </p:txBody>
      </p:sp>
    </p:spTree>
    <p:extLst>
      <p:ext uri="{BB962C8B-B14F-4D97-AF65-F5344CB8AC3E}">
        <p14:creationId xmlns:p14="http://schemas.microsoft.com/office/powerpoint/2010/main" val="2982017845"/>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153784" y="198438"/>
            <a:ext cx="8836431" cy="639763"/>
          </a:xfrm>
        </p:spPr>
        <p:txBody>
          <a:bodyPr/>
          <a:lstStyle/>
          <a:p>
            <a:r>
              <a:rPr lang="en-US" sz="1600" dirty="0"/>
              <a:t>After camp, more respondents rated their fellow campers as strong in willingness to have conversations with people that have different political or social views</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2260002030"/>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43</a:t>
            </a:fld>
            <a:endParaRPr lang="en-US" dirty="0">
              <a:solidFill>
                <a:srgbClr val="7E8B7A"/>
              </a:solidFill>
              <a:ea typeface="ＭＳ Ｐゴシック" charset="0"/>
            </a:endParaRPr>
          </a:p>
        </p:txBody>
      </p:sp>
    </p:spTree>
    <p:extLst>
      <p:ext uri="{BB962C8B-B14F-4D97-AF65-F5344CB8AC3E}">
        <p14:creationId xmlns:p14="http://schemas.microsoft.com/office/powerpoint/2010/main" val="491523697"/>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90CB6-A9DB-4EE7-9CBD-62C437F64B1A}"/>
              </a:ext>
            </a:extLst>
          </p:cNvPr>
          <p:cNvSpPr>
            <a:spLocks noGrp="1"/>
          </p:cNvSpPr>
          <p:nvPr>
            <p:ph type="title"/>
            <p:custDataLst>
              <p:tags r:id="rId1"/>
            </p:custDataLst>
          </p:nvPr>
        </p:nvSpPr>
        <p:spPr>
          <a:xfrm>
            <a:off x="123825" y="150770"/>
            <a:ext cx="8896350" cy="639763"/>
          </a:xfrm>
        </p:spPr>
        <p:txBody>
          <a:bodyPr/>
          <a:lstStyle/>
          <a:p>
            <a:r>
              <a:rPr lang="en-US" sz="1400" dirty="0"/>
              <a:t>In the pre-survey 29% of respondents completely agree that they enjoy having conversations with people who have different viewpoints, and almost half completely agree that they are good friends with someone who has differing viewpoints</a:t>
            </a:r>
          </a:p>
        </p:txBody>
      </p:sp>
      <p:sp>
        <p:nvSpPr>
          <p:cNvPr id="4" name="Slide Number Placeholder 3">
            <a:extLst>
              <a:ext uri="{FF2B5EF4-FFF2-40B4-BE49-F238E27FC236}">
                <a16:creationId xmlns:a16="http://schemas.microsoft.com/office/drawing/2014/main" id="{778A48BD-6685-4993-98BC-64E5979762E0}"/>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44</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52E153E5-CC87-411D-BF9C-0281560F7D92}"/>
              </a:ext>
            </a:extLst>
          </p:cNvPr>
          <p:cNvGraphicFramePr/>
          <p:nvPr>
            <p:custDataLst>
              <p:tags r:id="rId2"/>
            </p:custDataLst>
            <p:extLst>
              <p:ext uri="{D42A27DB-BD31-4B8C-83A1-F6EECF244321}">
                <p14:modId xmlns:p14="http://schemas.microsoft.com/office/powerpoint/2010/main" val="367956957"/>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4E2D92F5-68C2-4B1D-B388-94F23E9A8C00}"/>
              </a:ext>
            </a:extLst>
          </p:cNvPr>
          <p:cNvSpPr/>
          <p:nvPr/>
        </p:nvSpPr>
        <p:spPr>
          <a:xfrm>
            <a:off x="7239000" y="1828800"/>
            <a:ext cx="1295400" cy="6858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Pre-survey</a:t>
            </a:r>
          </a:p>
        </p:txBody>
      </p:sp>
    </p:spTree>
    <p:extLst>
      <p:ext uri="{BB962C8B-B14F-4D97-AF65-F5344CB8AC3E}">
        <p14:creationId xmlns:p14="http://schemas.microsoft.com/office/powerpoint/2010/main" val="2111197242"/>
      </p:ext>
    </p:extLst>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323850" y="198438"/>
            <a:ext cx="8496300" cy="639763"/>
          </a:xfrm>
        </p:spPr>
        <p:txBody>
          <a:bodyPr/>
          <a:lstStyle/>
          <a:p>
            <a:r>
              <a:rPr lang="en-US" dirty="0"/>
              <a:t>After camp, more students reported that they enjoy having conversations with people who have differing views from their own</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533894325"/>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45</a:t>
            </a:fld>
            <a:endParaRPr lang="en-US" dirty="0">
              <a:solidFill>
                <a:srgbClr val="7E8B7A"/>
              </a:solidFill>
              <a:ea typeface="ＭＳ Ｐゴシック" charset="0"/>
            </a:endParaRPr>
          </a:p>
        </p:txBody>
      </p:sp>
    </p:spTree>
    <p:extLst>
      <p:ext uri="{BB962C8B-B14F-4D97-AF65-F5344CB8AC3E}">
        <p14:creationId xmlns:p14="http://schemas.microsoft.com/office/powerpoint/2010/main" val="59807108"/>
      </p:ext>
    </p:extLst>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5E06-E070-43DD-A2A1-4FCA0AC7D05F}"/>
              </a:ext>
            </a:extLst>
          </p:cNvPr>
          <p:cNvSpPr>
            <a:spLocks noGrp="1"/>
          </p:cNvSpPr>
          <p:nvPr>
            <p:ph type="title"/>
          </p:nvPr>
        </p:nvSpPr>
        <p:spPr>
          <a:xfrm>
            <a:off x="152400" y="198438"/>
            <a:ext cx="9144000" cy="639763"/>
          </a:xfrm>
        </p:spPr>
        <p:txBody>
          <a:bodyPr/>
          <a:lstStyle/>
          <a:p>
            <a:r>
              <a:rPr lang="en-US" sz="1600" dirty="0"/>
              <a:t>After camp, slightly more students reported that they are good friends with someone who has very different views from their own</a:t>
            </a:r>
          </a:p>
        </p:txBody>
      </p:sp>
      <p:graphicFrame>
        <p:nvGraphicFramePr>
          <p:cNvPr id="7" name="Chart Placeholder 6">
            <a:extLst>
              <a:ext uri="{FF2B5EF4-FFF2-40B4-BE49-F238E27FC236}">
                <a16:creationId xmlns:a16="http://schemas.microsoft.com/office/drawing/2014/main" id="{F2CA9178-0FBA-4451-96B9-BD49C7515752}"/>
              </a:ext>
            </a:extLst>
          </p:cNvPr>
          <p:cNvGraphicFramePr>
            <a:graphicFrameLocks noGrp="1"/>
          </p:cNvGraphicFramePr>
          <p:nvPr>
            <p:ph type="chart" idx="1"/>
            <p:extLst>
              <p:ext uri="{D42A27DB-BD31-4B8C-83A1-F6EECF244321}">
                <p14:modId xmlns:p14="http://schemas.microsoft.com/office/powerpoint/2010/main" val="2651755984"/>
              </p:ext>
            </p:extLst>
          </p:nvPr>
        </p:nvGraphicFramePr>
        <p:xfrm>
          <a:off x="495300" y="838201"/>
          <a:ext cx="8153400" cy="5283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609412F9-9500-4A15-87DD-5553CB31163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46</a:t>
            </a:fld>
            <a:endParaRPr lang="en-US" dirty="0">
              <a:solidFill>
                <a:srgbClr val="7E8B7A"/>
              </a:solidFill>
              <a:ea typeface="ＭＳ Ｐゴシック" charset="0"/>
            </a:endParaRPr>
          </a:p>
        </p:txBody>
      </p:sp>
    </p:spTree>
    <p:extLst>
      <p:ext uri="{BB962C8B-B14F-4D97-AF65-F5344CB8AC3E}">
        <p14:creationId xmlns:p14="http://schemas.microsoft.com/office/powerpoint/2010/main" val="1586156754"/>
      </p:ext>
    </p:extLst>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44A147-A811-4DCC-AB1D-112871AECB06}"/>
              </a:ext>
            </a:extLst>
          </p:cNvPr>
          <p:cNvSpPr/>
          <p:nvPr/>
        </p:nvSpPr>
        <p:spPr>
          <a:xfrm>
            <a:off x="495300" y="3191669"/>
            <a:ext cx="4572000" cy="4746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5F9876-BC98-49B2-99BD-21F521D6C57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0CC9BF4-D23A-4BEB-87E2-AC8578DF2104}"/>
              </a:ext>
            </a:extLst>
          </p:cNvPr>
          <p:cNvSpPr>
            <a:spLocks noGrp="1"/>
          </p:cNvSpPr>
          <p:nvPr>
            <p:ph idx="1"/>
          </p:nvPr>
        </p:nvSpPr>
        <p:spPr/>
        <p:txBody>
          <a:bodyPr/>
          <a:lstStyle/>
          <a:p>
            <a:r>
              <a:rPr lang="en-US" dirty="0"/>
              <a:t>Objectives and Methodology</a:t>
            </a:r>
          </a:p>
          <a:p>
            <a:r>
              <a:rPr lang="en-US" dirty="0"/>
              <a:t>Key Findings</a:t>
            </a:r>
          </a:p>
          <a:p>
            <a:r>
              <a:rPr lang="en-US" dirty="0"/>
              <a:t>About the Campers</a:t>
            </a:r>
          </a:p>
          <a:p>
            <a:r>
              <a:rPr lang="en-US" dirty="0"/>
              <a:t>Feelings toward different political persuasions</a:t>
            </a:r>
          </a:p>
          <a:p>
            <a:r>
              <a:rPr lang="en-US" dirty="0"/>
              <a:t>Ratings of openness toward different viewpoints</a:t>
            </a:r>
          </a:p>
          <a:p>
            <a:r>
              <a:rPr lang="en-US" dirty="0"/>
              <a:t>Post-survey findings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782140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C55F-F7B4-45D4-A0BD-8FD590615585}"/>
              </a:ext>
            </a:extLst>
          </p:cNvPr>
          <p:cNvSpPr>
            <a:spLocks noGrp="1"/>
          </p:cNvSpPr>
          <p:nvPr>
            <p:ph type="title"/>
            <p:custDataLst>
              <p:tags r:id="rId1"/>
            </p:custDataLst>
          </p:nvPr>
        </p:nvSpPr>
        <p:spPr/>
        <p:txBody>
          <a:bodyPr/>
          <a:lstStyle/>
          <a:p>
            <a:r>
              <a:rPr lang="en-US" dirty="0"/>
              <a:t>66% of camper respondents rated their overall experience as excellent, and another 29% rated it as good</a:t>
            </a:r>
          </a:p>
        </p:txBody>
      </p:sp>
      <p:sp>
        <p:nvSpPr>
          <p:cNvPr id="4" name="Slide Number Placeholder 3">
            <a:extLst>
              <a:ext uri="{FF2B5EF4-FFF2-40B4-BE49-F238E27FC236}">
                <a16:creationId xmlns:a16="http://schemas.microsoft.com/office/drawing/2014/main" id="{46216EC2-E456-452A-B42C-08F2D501526A}"/>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48</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73621E23-7B18-421A-AE08-57D86B1CDB71}"/>
              </a:ext>
            </a:extLst>
          </p:cNvPr>
          <p:cNvGraphicFramePr/>
          <p:nvPr>
            <p:custDataLst>
              <p:tags r:id="rId2"/>
            </p:custDataLst>
            <p:extLst>
              <p:ext uri="{D42A27DB-BD31-4B8C-83A1-F6EECF244321}">
                <p14:modId xmlns:p14="http://schemas.microsoft.com/office/powerpoint/2010/main" val="4230326779"/>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84436114"/>
      </p:ext>
    </p:extLst>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D809F-0F07-4961-8321-FD745C849A51}"/>
              </a:ext>
            </a:extLst>
          </p:cNvPr>
          <p:cNvSpPr>
            <a:spLocks noGrp="1"/>
          </p:cNvSpPr>
          <p:nvPr>
            <p:ph type="title"/>
          </p:nvPr>
        </p:nvSpPr>
        <p:spPr/>
        <p:txBody>
          <a:bodyPr/>
          <a:lstStyle/>
          <a:p>
            <a:r>
              <a:rPr lang="en-US" dirty="0"/>
              <a:t>What was the most valuable aspect of this summer's experience?</a:t>
            </a:r>
          </a:p>
        </p:txBody>
      </p:sp>
      <p:sp>
        <p:nvSpPr>
          <p:cNvPr id="4" name="Slide Number Placeholder 3">
            <a:extLst>
              <a:ext uri="{FF2B5EF4-FFF2-40B4-BE49-F238E27FC236}">
                <a16:creationId xmlns:a16="http://schemas.microsoft.com/office/drawing/2014/main" id="{B755E523-7EF2-4440-A71C-3C2120E3F659}"/>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49</a:t>
            </a:fld>
            <a:endParaRPr lang="en-US" dirty="0">
              <a:solidFill>
                <a:srgbClr val="7E8B7A"/>
              </a:solidFill>
              <a:ea typeface="ＭＳ Ｐゴシック" charset="0"/>
            </a:endParaRPr>
          </a:p>
        </p:txBody>
      </p:sp>
      <p:sp>
        <p:nvSpPr>
          <p:cNvPr id="5" name="Rectangle 4">
            <a:extLst>
              <a:ext uri="{FF2B5EF4-FFF2-40B4-BE49-F238E27FC236}">
                <a16:creationId xmlns:a16="http://schemas.microsoft.com/office/drawing/2014/main" id="{665289D6-1063-4E28-AD5C-8066994A27DA}"/>
              </a:ext>
            </a:extLst>
          </p:cNvPr>
          <p:cNvSpPr/>
          <p:nvPr/>
        </p:nvSpPr>
        <p:spPr>
          <a:xfrm>
            <a:off x="228600" y="1066800"/>
            <a:ext cx="1828800" cy="1066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Being in the ‘room where it happened’</a:t>
            </a:r>
          </a:p>
        </p:txBody>
      </p:sp>
      <p:sp>
        <p:nvSpPr>
          <p:cNvPr id="6" name="Rectangle 5">
            <a:extLst>
              <a:ext uri="{FF2B5EF4-FFF2-40B4-BE49-F238E27FC236}">
                <a16:creationId xmlns:a16="http://schemas.microsoft.com/office/drawing/2014/main" id="{5C65459D-BBA0-4CE2-AE32-A085BE8E88D0}"/>
              </a:ext>
            </a:extLst>
          </p:cNvPr>
          <p:cNvSpPr/>
          <p:nvPr/>
        </p:nvSpPr>
        <p:spPr>
          <a:xfrm>
            <a:off x="233916" y="2438400"/>
            <a:ext cx="1828800" cy="838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Making great new friends</a:t>
            </a:r>
          </a:p>
        </p:txBody>
      </p:sp>
      <p:sp>
        <p:nvSpPr>
          <p:cNvPr id="7" name="Rectangle 6">
            <a:extLst>
              <a:ext uri="{FF2B5EF4-FFF2-40B4-BE49-F238E27FC236}">
                <a16:creationId xmlns:a16="http://schemas.microsoft.com/office/drawing/2014/main" id="{CF41896B-F55D-4A63-8426-5FE9D55372D6}"/>
              </a:ext>
            </a:extLst>
          </p:cNvPr>
          <p:cNvSpPr/>
          <p:nvPr/>
        </p:nvSpPr>
        <p:spPr>
          <a:xfrm>
            <a:off x="251637" y="3581400"/>
            <a:ext cx="1828800" cy="15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Being exposed to different people/viewpoints</a:t>
            </a:r>
          </a:p>
        </p:txBody>
      </p:sp>
      <p:sp>
        <p:nvSpPr>
          <p:cNvPr id="8" name="Rectangle 7">
            <a:extLst>
              <a:ext uri="{FF2B5EF4-FFF2-40B4-BE49-F238E27FC236}">
                <a16:creationId xmlns:a16="http://schemas.microsoft.com/office/drawing/2014/main" id="{0C264C54-7B03-4016-A121-F836EB0A54B3}"/>
              </a:ext>
            </a:extLst>
          </p:cNvPr>
          <p:cNvSpPr/>
          <p:nvPr/>
        </p:nvSpPr>
        <p:spPr>
          <a:xfrm>
            <a:off x="251637" y="5295900"/>
            <a:ext cx="1897912" cy="117003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Being exposed to different ways of learning</a:t>
            </a:r>
          </a:p>
        </p:txBody>
      </p:sp>
      <p:sp>
        <p:nvSpPr>
          <p:cNvPr id="9" name="Rectangle 8">
            <a:extLst>
              <a:ext uri="{FF2B5EF4-FFF2-40B4-BE49-F238E27FC236}">
                <a16:creationId xmlns:a16="http://schemas.microsoft.com/office/drawing/2014/main" id="{FD872739-C9AE-465C-8D14-C204FD9C5BAC}"/>
              </a:ext>
            </a:extLst>
          </p:cNvPr>
          <p:cNvSpPr/>
          <p:nvPr/>
        </p:nvSpPr>
        <p:spPr>
          <a:xfrm>
            <a:off x="2057400" y="1066800"/>
            <a:ext cx="7086600" cy="10668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endParaRPr lang="en-US" sz="1100" dirty="0">
              <a:solidFill>
                <a:schemeClr val="tx1"/>
              </a:solidFill>
            </a:endParaRPr>
          </a:p>
          <a:p>
            <a:pPr marL="285750" indent="-285750">
              <a:buFont typeface="Arial" panose="020B0604020202020204" pitchFamily="34" charset="0"/>
              <a:buChar char="•"/>
            </a:pPr>
            <a:r>
              <a:rPr lang="en-US" sz="1100" dirty="0">
                <a:solidFill>
                  <a:schemeClr val="tx1"/>
                </a:solidFill>
              </a:rPr>
              <a:t>“I was able to learn about the history of my country in a completely different way than usual. Instead of reading about certain historical events I was able to visit the places where said events took place.”</a:t>
            </a:r>
          </a:p>
          <a:p>
            <a:pPr marL="285750" indent="-285750">
              <a:buFont typeface="Arial" panose="020B0604020202020204" pitchFamily="34" charset="0"/>
              <a:buChar char="•"/>
            </a:pPr>
            <a:r>
              <a:rPr lang="en-US" sz="1100" dirty="0">
                <a:solidFill>
                  <a:schemeClr val="tx1"/>
                </a:solidFill>
              </a:rPr>
              <a:t>“The most valuable aspect of this summer’s experience was getting to see all the sites of our great Founding Fathers and learning they were humans who made mistakes too. “</a:t>
            </a:r>
          </a:p>
          <a:p>
            <a:pPr marL="285750" indent="-285750">
              <a:buFont typeface="Arial" panose="020B0604020202020204" pitchFamily="34" charset="0"/>
              <a:buChar char="•"/>
            </a:pPr>
            <a:r>
              <a:rPr lang="en-US" sz="1100" dirty="0">
                <a:solidFill>
                  <a:schemeClr val="tx1"/>
                </a:solidFill>
              </a:rPr>
              <a:t>“being able to visit sites where not a lot of people can visit like James </a:t>
            </a:r>
            <a:r>
              <a:rPr lang="en-US" sz="1100" dirty="0" err="1">
                <a:solidFill>
                  <a:schemeClr val="tx1"/>
                </a:solidFill>
              </a:rPr>
              <a:t>Monroes</a:t>
            </a:r>
            <a:r>
              <a:rPr lang="en-US" sz="1100" dirty="0">
                <a:solidFill>
                  <a:schemeClr val="tx1"/>
                </a:solidFill>
              </a:rPr>
              <a:t> house or the White House. “</a:t>
            </a:r>
          </a:p>
          <a:p>
            <a:pPr marL="285750" indent="-285750">
              <a:buFont typeface="Arial" panose="020B0604020202020204" pitchFamily="34" charset="0"/>
              <a:buChar char="•"/>
            </a:pPr>
            <a:r>
              <a:rPr lang="en-US" sz="1100" dirty="0">
                <a:solidFill>
                  <a:schemeClr val="tx1"/>
                </a:solidFill>
              </a:rPr>
              <a:t>“The most valuable aspect of this summer was learning history where it happened (during our excursions)”</a:t>
            </a:r>
          </a:p>
          <a:p>
            <a:pPr marL="285750" indent="-285750">
              <a:buFont typeface="Arial" panose="020B0604020202020204" pitchFamily="34" charset="0"/>
              <a:buChar char="•"/>
            </a:pPr>
            <a:endParaRPr lang="en-US" sz="1100" dirty="0">
              <a:solidFill>
                <a:schemeClr val="tx1"/>
              </a:solidFill>
            </a:endParaRPr>
          </a:p>
        </p:txBody>
      </p:sp>
      <p:sp>
        <p:nvSpPr>
          <p:cNvPr id="10" name="Rectangle 9">
            <a:extLst>
              <a:ext uri="{FF2B5EF4-FFF2-40B4-BE49-F238E27FC236}">
                <a16:creationId xmlns:a16="http://schemas.microsoft.com/office/drawing/2014/main" id="{1575F40C-357B-4129-9FF0-4C6E33D13163}"/>
              </a:ext>
            </a:extLst>
          </p:cNvPr>
          <p:cNvSpPr/>
          <p:nvPr/>
        </p:nvSpPr>
        <p:spPr>
          <a:xfrm>
            <a:off x="2057400" y="2438400"/>
            <a:ext cx="7086600" cy="82617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1100" dirty="0">
                <a:solidFill>
                  <a:schemeClr val="tx1"/>
                </a:solidFill>
              </a:rPr>
              <a:t>“Making lifelong friends.“</a:t>
            </a:r>
          </a:p>
          <a:p>
            <a:pPr marL="285750" indent="-285750">
              <a:buFont typeface="Arial" panose="020B0604020202020204" pitchFamily="34" charset="0"/>
              <a:buChar char="•"/>
            </a:pPr>
            <a:r>
              <a:rPr lang="en-US" sz="1100" dirty="0">
                <a:solidFill>
                  <a:schemeClr val="tx1"/>
                </a:solidFill>
              </a:rPr>
              <a:t>“Friends and sites”</a:t>
            </a:r>
          </a:p>
          <a:p>
            <a:pPr marL="285750" indent="-285750">
              <a:buFont typeface="Arial" panose="020B0604020202020204" pitchFamily="34" charset="0"/>
              <a:buChar char="•"/>
            </a:pPr>
            <a:r>
              <a:rPr lang="en-US" sz="1100" dirty="0">
                <a:solidFill>
                  <a:schemeClr val="tx1"/>
                </a:solidFill>
              </a:rPr>
              <a:t>“Making new friendships with people who share common interests.”</a:t>
            </a:r>
          </a:p>
        </p:txBody>
      </p:sp>
      <p:sp>
        <p:nvSpPr>
          <p:cNvPr id="11" name="Rectangle 10">
            <a:extLst>
              <a:ext uri="{FF2B5EF4-FFF2-40B4-BE49-F238E27FC236}">
                <a16:creationId xmlns:a16="http://schemas.microsoft.com/office/drawing/2014/main" id="{EDA93C69-0659-4F1E-9A7F-F7CD1E3E8447}"/>
              </a:ext>
            </a:extLst>
          </p:cNvPr>
          <p:cNvSpPr/>
          <p:nvPr/>
        </p:nvSpPr>
        <p:spPr>
          <a:xfrm>
            <a:off x="2080436" y="3581400"/>
            <a:ext cx="7063563" cy="152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1100" dirty="0">
                <a:solidFill>
                  <a:schemeClr val="tx1"/>
                </a:solidFill>
              </a:rPr>
              <a:t>“The most valuable part of this camp was learning to collaborate with others and grasping the difference in perspective. Everyone in this camp participated with different insight on sites and speakers, and I am grateful to have made so many friends from learning about the history of this nation.”</a:t>
            </a:r>
          </a:p>
          <a:p>
            <a:pPr marL="285750" indent="-285750">
              <a:buFont typeface="Arial" panose="020B0604020202020204" pitchFamily="34" charset="0"/>
              <a:buChar char="•"/>
            </a:pPr>
            <a:r>
              <a:rPr lang="en-US" sz="1100" dirty="0">
                <a:solidFill>
                  <a:schemeClr val="tx1"/>
                </a:solidFill>
              </a:rPr>
              <a:t>“The discussion with people from all sides of the political spectrum, and from across the globe”</a:t>
            </a:r>
          </a:p>
          <a:p>
            <a:pPr marL="285750" indent="-285750">
              <a:buFont typeface="Arial" panose="020B0604020202020204" pitchFamily="34" charset="0"/>
              <a:buChar char="•"/>
            </a:pPr>
            <a:r>
              <a:rPr lang="en-US" sz="1100" dirty="0">
                <a:solidFill>
                  <a:schemeClr val="tx1"/>
                </a:solidFill>
              </a:rPr>
              <a:t>“The opportunity to develop a friendship with other teenagers from all over the US was the most valuable aspect of my experience this summer. I was exposed to new ideas and POVs that completely differ to those of the people around me back home. The other campers opened my mind to new ideas and viewpoints and I will look back fondly at the time we spent both hanging out and deep in debate.”</a:t>
            </a:r>
          </a:p>
          <a:p>
            <a:pPr marL="285750" indent="-285750">
              <a:buFont typeface="Arial" panose="020B0604020202020204" pitchFamily="34" charset="0"/>
              <a:buChar char="•"/>
            </a:pPr>
            <a:endParaRPr lang="en-US" sz="1100" dirty="0">
              <a:solidFill>
                <a:schemeClr val="tx1"/>
              </a:solidFill>
            </a:endParaRPr>
          </a:p>
        </p:txBody>
      </p:sp>
      <p:sp>
        <p:nvSpPr>
          <p:cNvPr id="12" name="Rectangle 11">
            <a:extLst>
              <a:ext uri="{FF2B5EF4-FFF2-40B4-BE49-F238E27FC236}">
                <a16:creationId xmlns:a16="http://schemas.microsoft.com/office/drawing/2014/main" id="{9A9FE8F7-572E-4045-9AF0-EC43833F2ADC}"/>
              </a:ext>
            </a:extLst>
          </p:cNvPr>
          <p:cNvSpPr/>
          <p:nvPr/>
        </p:nvSpPr>
        <p:spPr>
          <a:xfrm>
            <a:off x="2149548" y="5283876"/>
            <a:ext cx="6994451" cy="118205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1100" dirty="0">
                <a:solidFill>
                  <a:schemeClr val="tx1"/>
                </a:solidFill>
              </a:rPr>
              <a:t>“Learning about history in a new light and broadening my debate experiences. “</a:t>
            </a:r>
          </a:p>
          <a:p>
            <a:pPr marL="285750" indent="-285750">
              <a:buFont typeface="Arial" panose="020B0604020202020204" pitchFamily="34" charset="0"/>
              <a:buChar char="•"/>
            </a:pPr>
            <a:r>
              <a:rPr lang="en-US" sz="1100" dirty="0">
                <a:solidFill>
                  <a:schemeClr val="tx1"/>
                </a:solidFill>
              </a:rPr>
              <a:t>“The most valuable aspect was the opportunity to explore new ideas, places, and methods of learning. Along with being able to interact with talented and amazing teachers and students.”</a:t>
            </a:r>
          </a:p>
          <a:p>
            <a:pPr marL="285750" indent="-285750">
              <a:buFont typeface="Arial" panose="020B0604020202020204" pitchFamily="34" charset="0"/>
              <a:buChar char="•"/>
            </a:pPr>
            <a:r>
              <a:rPr lang="en-US" sz="1100" dirty="0">
                <a:solidFill>
                  <a:schemeClr val="tx1"/>
                </a:solidFill>
              </a:rPr>
              <a:t>“Learning about the case study method and being able to see and hear how teenager my age speak and act around each other and how their relationship changes over 5 weeks. How the first ones became, how they broke, and how new ones were formed and strengthened. “</a:t>
            </a:r>
          </a:p>
          <a:p>
            <a:pPr marL="285750" indent="-285750">
              <a:buFont typeface="Arial" panose="020B0604020202020204" pitchFamily="34" charset="0"/>
              <a:buChar char="•"/>
            </a:pPr>
            <a:endParaRPr lang="en-US" sz="1100" dirty="0">
              <a:solidFill>
                <a:schemeClr val="tx1"/>
              </a:solidFill>
            </a:endParaRPr>
          </a:p>
        </p:txBody>
      </p:sp>
    </p:spTree>
    <p:extLst>
      <p:ext uri="{BB962C8B-B14F-4D97-AF65-F5344CB8AC3E}">
        <p14:creationId xmlns:p14="http://schemas.microsoft.com/office/powerpoint/2010/main" val="402046489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A6784-C617-4E42-B79C-3AB3665B6D73}"/>
              </a:ext>
            </a:extLst>
          </p:cNvPr>
          <p:cNvSpPr>
            <a:spLocks noGrp="1"/>
          </p:cNvSpPr>
          <p:nvPr>
            <p:ph type="title"/>
          </p:nvPr>
        </p:nvSpPr>
        <p:spPr/>
        <p:txBody>
          <a:bodyPr/>
          <a:lstStyle/>
          <a:p>
            <a:r>
              <a:rPr lang="en-US" dirty="0"/>
              <a:t>Key Findings</a:t>
            </a:r>
          </a:p>
        </p:txBody>
      </p:sp>
      <p:sp>
        <p:nvSpPr>
          <p:cNvPr id="3" name="Content Placeholder 2">
            <a:extLst>
              <a:ext uri="{FF2B5EF4-FFF2-40B4-BE49-F238E27FC236}">
                <a16:creationId xmlns:a16="http://schemas.microsoft.com/office/drawing/2014/main" id="{F3664B44-DB53-4A2A-B97A-C1DF4079488A}"/>
              </a:ext>
            </a:extLst>
          </p:cNvPr>
          <p:cNvSpPr>
            <a:spLocks noGrp="1"/>
          </p:cNvSpPr>
          <p:nvPr>
            <p:ph idx="1"/>
          </p:nvPr>
        </p:nvSpPr>
        <p:spPr>
          <a:xfrm>
            <a:off x="481123" y="962025"/>
            <a:ext cx="8441365" cy="5562600"/>
          </a:xfrm>
        </p:spPr>
        <p:txBody>
          <a:bodyPr/>
          <a:lstStyle/>
          <a:p>
            <a:pPr marL="3175" indent="0">
              <a:buNone/>
            </a:pPr>
            <a:r>
              <a:rPr lang="en-US" sz="1600" b="1" u="sng" dirty="0"/>
              <a:t>Pre-Survey</a:t>
            </a:r>
          </a:p>
          <a:p>
            <a:pPr lvl="0"/>
            <a:r>
              <a:rPr lang="en-US" sz="1400" dirty="0"/>
              <a:t>80% of camper respondents reported not knowing any students at this camp prior to attending.</a:t>
            </a:r>
          </a:p>
          <a:p>
            <a:pPr lvl="0"/>
            <a:r>
              <a:rPr lang="en-US" sz="1400" dirty="0"/>
              <a:t>In both the pre and post-survey, about 20% of respondents describe their political views as conservative, and about 36% describe their political views as liberal.</a:t>
            </a:r>
            <a:endParaRPr lang="en-US" sz="1600" b="1" u="sng" dirty="0"/>
          </a:p>
          <a:p>
            <a:pPr marL="3175" indent="0">
              <a:buNone/>
            </a:pPr>
            <a:r>
              <a:rPr lang="en-US" sz="1600" b="1" u="sng" dirty="0"/>
              <a:t>Post-Survey</a:t>
            </a:r>
          </a:p>
          <a:p>
            <a:pPr lvl="0"/>
            <a:r>
              <a:rPr lang="en-US" sz="1400" dirty="0"/>
              <a:t>95% of camper respondents rated their overall experience at camp as excellent or good.</a:t>
            </a:r>
          </a:p>
          <a:p>
            <a:pPr lvl="0"/>
            <a:r>
              <a:rPr lang="en-US" sz="1400" dirty="0"/>
              <a:t>73% completely agreed that they developed strong friendships with other students at camp.</a:t>
            </a:r>
          </a:p>
          <a:p>
            <a:pPr lvl="0"/>
            <a:r>
              <a:rPr lang="en-US" sz="1400" dirty="0"/>
              <a:t>Half completely agreed that they’ll keep in touch with the friends they’ve made.</a:t>
            </a:r>
          </a:p>
          <a:p>
            <a:pPr lvl="0"/>
            <a:r>
              <a:rPr lang="en-US" sz="1400" dirty="0"/>
              <a:t>Almost 60% said that during the debates, they expressed all or most of their opinions, and 90% reported that the debates allowed them to develop their opinions to a large or moderate extent.</a:t>
            </a:r>
          </a:p>
          <a:p>
            <a:pPr lvl="0"/>
            <a:r>
              <a:rPr lang="en-US" sz="1400" dirty="0"/>
              <a:t>After participating in the debates, 83% reported that they completely or mostly understood the beliefs of the opposing side.</a:t>
            </a:r>
          </a:p>
          <a:p>
            <a:pPr lvl="0"/>
            <a:r>
              <a:rPr lang="en-US" sz="1400" dirty="0"/>
              <a:t>After participating in the debates, over 60% of respondents said they felt more comfortable with those who disagreed with them on certain issues.</a:t>
            </a:r>
          </a:p>
          <a:p>
            <a:pPr lvl="0"/>
            <a:r>
              <a:rPr lang="en-US" sz="1400" dirty="0"/>
              <a:t>Between 75% and 80% of respondents agreed that case studies and field trips helped them become more open to viewpoints that contradict or threaten their own.</a:t>
            </a:r>
          </a:p>
          <a:p>
            <a:pPr marL="3175" indent="0">
              <a:buNone/>
            </a:pPr>
            <a:endParaRPr lang="en-US" sz="1600" dirty="0"/>
          </a:p>
          <a:p>
            <a:pPr marL="3175" indent="0">
              <a:buNone/>
            </a:pPr>
            <a:endParaRPr lang="en-US" sz="1600" dirty="0"/>
          </a:p>
          <a:p>
            <a:pPr lvl="1"/>
            <a:endParaRPr lang="en-US" sz="1400" dirty="0"/>
          </a:p>
        </p:txBody>
      </p:sp>
    </p:spTree>
    <p:extLst>
      <p:ext uri="{BB962C8B-B14F-4D97-AF65-F5344CB8AC3E}">
        <p14:creationId xmlns:p14="http://schemas.microsoft.com/office/powerpoint/2010/main" val="3196979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B5173-E9D4-4DB9-9FB5-1A0B55AB05D2}"/>
              </a:ext>
            </a:extLst>
          </p:cNvPr>
          <p:cNvSpPr>
            <a:spLocks noGrp="1"/>
          </p:cNvSpPr>
          <p:nvPr>
            <p:ph type="title"/>
          </p:nvPr>
        </p:nvSpPr>
        <p:spPr>
          <a:xfrm>
            <a:off x="495300" y="150770"/>
            <a:ext cx="7924800" cy="639763"/>
          </a:xfrm>
        </p:spPr>
        <p:txBody>
          <a:bodyPr/>
          <a:lstStyle/>
          <a:p>
            <a:r>
              <a:rPr lang="en-US" dirty="0"/>
              <a:t>If you could change anything about the summer, what would it be?</a:t>
            </a:r>
          </a:p>
        </p:txBody>
      </p:sp>
      <p:sp>
        <p:nvSpPr>
          <p:cNvPr id="4" name="Slide Number Placeholder 3">
            <a:extLst>
              <a:ext uri="{FF2B5EF4-FFF2-40B4-BE49-F238E27FC236}">
                <a16:creationId xmlns:a16="http://schemas.microsoft.com/office/drawing/2014/main" id="{E8DDE501-1A17-4B6B-9232-A734C967FD26}"/>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50</a:t>
            </a:fld>
            <a:endParaRPr lang="en-US" dirty="0">
              <a:solidFill>
                <a:srgbClr val="7E8B7A"/>
              </a:solidFill>
              <a:ea typeface="ＭＳ Ｐゴシック" charset="0"/>
            </a:endParaRPr>
          </a:p>
        </p:txBody>
      </p:sp>
      <p:sp>
        <p:nvSpPr>
          <p:cNvPr id="5" name="TextBox 4">
            <a:extLst>
              <a:ext uri="{FF2B5EF4-FFF2-40B4-BE49-F238E27FC236}">
                <a16:creationId xmlns:a16="http://schemas.microsoft.com/office/drawing/2014/main" id="{4A05A6AD-C235-4E2F-BFEA-3CEE1AC2425A}"/>
              </a:ext>
            </a:extLst>
          </p:cNvPr>
          <p:cNvSpPr txBox="1"/>
          <p:nvPr/>
        </p:nvSpPr>
        <p:spPr>
          <a:xfrm>
            <a:off x="438150" y="790533"/>
            <a:ext cx="8267700" cy="5139869"/>
          </a:xfrm>
          <a:prstGeom prst="rect">
            <a:avLst/>
          </a:prstGeom>
          <a:noFill/>
        </p:spPr>
        <p:txBody>
          <a:bodyPr wrap="square" lIns="0" tIns="0" rIns="0" bIns="0" rtlCol="0">
            <a:spAutoFit/>
          </a:bodyPr>
          <a:lstStyle/>
          <a:p>
            <a:r>
              <a:rPr lang="en-US" sz="1600" b="1" dirty="0">
                <a:solidFill>
                  <a:schemeClr val="tx2"/>
                </a:solidFill>
              </a:rPr>
              <a:t>More time allotted for historic sites, especially museums</a:t>
            </a:r>
          </a:p>
          <a:p>
            <a:pPr marL="285750" indent="-285750">
              <a:buFont typeface="Arial" panose="020B0604020202020204" pitchFamily="34" charset="0"/>
              <a:buChar char="•"/>
            </a:pPr>
            <a:r>
              <a:rPr lang="en-US" sz="1400" dirty="0">
                <a:solidFill>
                  <a:schemeClr val="tx2"/>
                </a:solidFill>
              </a:rPr>
              <a:t>“I would give a little more break, and more time at site visits”</a:t>
            </a:r>
          </a:p>
          <a:p>
            <a:pPr marL="285750" indent="-285750">
              <a:buFont typeface="Arial" panose="020B0604020202020204" pitchFamily="34" charset="0"/>
              <a:buChar char="•"/>
            </a:pPr>
            <a:r>
              <a:rPr lang="en-US" sz="1400" dirty="0">
                <a:solidFill>
                  <a:schemeClr val="tx2"/>
                </a:solidFill>
              </a:rPr>
              <a:t>“I would definitely have better communication and organization. I also felt that we didn’t get free time to explore aspects of the sites that we went to.”</a:t>
            </a:r>
          </a:p>
          <a:p>
            <a:pPr marL="285750" indent="-285750">
              <a:buFont typeface="Arial" panose="020B0604020202020204" pitchFamily="34" charset="0"/>
              <a:buChar char="•"/>
            </a:pPr>
            <a:r>
              <a:rPr lang="en-US" sz="1400" dirty="0">
                <a:solidFill>
                  <a:schemeClr val="tx2"/>
                </a:solidFill>
              </a:rPr>
              <a:t>“I would like to have more time at certain sites such as the </a:t>
            </a:r>
            <a:r>
              <a:rPr lang="en-US" sz="1400" dirty="0" err="1">
                <a:solidFill>
                  <a:schemeClr val="tx2"/>
                </a:solidFill>
              </a:rPr>
              <a:t>Newsuem</a:t>
            </a:r>
            <a:r>
              <a:rPr lang="en-US" sz="1400" dirty="0">
                <a:solidFill>
                  <a:schemeClr val="tx2"/>
                </a:solidFill>
              </a:rPr>
              <a:t> and the </a:t>
            </a:r>
            <a:r>
              <a:rPr lang="en-US" sz="1400" dirty="0" err="1">
                <a:solidFill>
                  <a:schemeClr val="tx2"/>
                </a:solidFill>
              </a:rPr>
              <a:t>Smithsonians</a:t>
            </a:r>
            <a:r>
              <a:rPr lang="en-US" sz="1400" dirty="0">
                <a:solidFill>
                  <a:schemeClr val="tx2"/>
                </a:solidFill>
              </a:rPr>
              <a:t>. We really didn’t get enough time there, and I really wish we did as those were some of my favorite places we went to.”</a:t>
            </a:r>
          </a:p>
          <a:p>
            <a:pPr marL="285750" indent="-285750">
              <a:buFont typeface="Arial" panose="020B0604020202020204" pitchFamily="34" charset="0"/>
              <a:buChar char="•"/>
            </a:pPr>
            <a:r>
              <a:rPr lang="en-US" sz="1400" dirty="0">
                <a:solidFill>
                  <a:schemeClr val="tx2"/>
                </a:solidFill>
              </a:rPr>
              <a:t>“More time during visits to some of the sites especially the Smithsonian museums since they are so large.”</a:t>
            </a:r>
          </a:p>
          <a:p>
            <a:pPr marL="285750" indent="-285750">
              <a:buFont typeface="Arial" panose="020B0604020202020204" pitchFamily="34" charset="0"/>
              <a:buChar char="•"/>
            </a:pPr>
            <a:endParaRPr lang="en-US" sz="1400" dirty="0">
              <a:solidFill>
                <a:schemeClr val="tx2"/>
              </a:solidFill>
            </a:endParaRPr>
          </a:p>
          <a:p>
            <a:r>
              <a:rPr lang="en-US" sz="1600" b="1" dirty="0">
                <a:solidFill>
                  <a:schemeClr val="tx2"/>
                </a:solidFill>
              </a:rPr>
              <a:t>More down-time/Better scheduling in general</a:t>
            </a:r>
          </a:p>
          <a:p>
            <a:pPr marL="285750" indent="-285750">
              <a:buFont typeface="Arial" panose="020B0604020202020204" pitchFamily="34" charset="0"/>
              <a:buChar char="•"/>
            </a:pPr>
            <a:r>
              <a:rPr lang="en-US" sz="1400" dirty="0">
                <a:solidFill>
                  <a:schemeClr val="tx2"/>
                </a:solidFill>
              </a:rPr>
              <a:t>“I wish that it could have been more equally spaced out scheduling wise. Some weeks were packed while others were not. “</a:t>
            </a:r>
          </a:p>
          <a:p>
            <a:pPr marL="285750" indent="-285750">
              <a:buFont typeface="Arial" panose="020B0604020202020204" pitchFamily="34" charset="0"/>
              <a:buChar char="•"/>
            </a:pPr>
            <a:r>
              <a:rPr lang="en-US" sz="1400" dirty="0">
                <a:solidFill>
                  <a:schemeClr val="tx2"/>
                </a:solidFill>
              </a:rPr>
              <a:t>“Having more free time/independence to spend time alone or hang out with other people “</a:t>
            </a:r>
          </a:p>
          <a:p>
            <a:pPr marL="285750" indent="-285750">
              <a:buFont typeface="Arial" panose="020B0604020202020204" pitchFamily="34" charset="0"/>
              <a:buChar char="•"/>
            </a:pPr>
            <a:r>
              <a:rPr lang="en-US" sz="1400" dirty="0">
                <a:solidFill>
                  <a:schemeClr val="tx2"/>
                </a:solidFill>
              </a:rPr>
              <a:t>“Our schedule is created around mealtimes. We are sometimes in a hurry. I would advise changing the meal times.”</a:t>
            </a:r>
          </a:p>
          <a:p>
            <a:pPr marL="285750" indent="-285750">
              <a:buFont typeface="Arial" panose="020B0604020202020204" pitchFamily="34" charset="0"/>
              <a:buChar char="•"/>
            </a:pPr>
            <a:r>
              <a:rPr lang="en-US" sz="1400" dirty="0">
                <a:solidFill>
                  <a:schemeClr val="tx2"/>
                </a:solidFill>
              </a:rPr>
              <a:t>“The time issue. Either we don't have enough time or we have too much.”</a:t>
            </a:r>
          </a:p>
          <a:p>
            <a:pPr marL="285750" indent="-285750">
              <a:buFont typeface="Arial" panose="020B0604020202020204" pitchFamily="34" charset="0"/>
              <a:buChar char="•"/>
            </a:pPr>
            <a:endParaRPr lang="en-US" sz="1400" dirty="0">
              <a:solidFill>
                <a:schemeClr val="tx2"/>
              </a:solidFill>
            </a:endParaRPr>
          </a:p>
          <a:p>
            <a:r>
              <a:rPr lang="en-US" sz="1600" b="1" dirty="0">
                <a:solidFill>
                  <a:schemeClr val="tx2"/>
                </a:solidFill>
              </a:rPr>
              <a:t>Make the camp longer</a:t>
            </a:r>
          </a:p>
          <a:p>
            <a:pPr marL="285750" indent="-285750">
              <a:buFont typeface="Arial" panose="020B0604020202020204" pitchFamily="34" charset="0"/>
              <a:buChar char="•"/>
            </a:pPr>
            <a:r>
              <a:rPr lang="en-US" sz="1400" dirty="0">
                <a:solidFill>
                  <a:schemeClr val="tx2"/>
                </a:solidFill>
              </a:rPr>
              <a:t>“I wish we had more time to spend together. I've grown extremely attached to everyone at this camp and I'm sad to leave”</a:t>
            </a:r>
          </a:p>
          <a:p>
            <a:pPr marL="285750" indent="-285750">
              <a:buFont typeface="Arial" panose="020B0604020202020204" pitchFamily="34" charset="0"/>
              <a:buChar char="•"/>
            </a:pPr>
            <a:r>
              <a:rPr lang="en-US" sz="1400" dirty="0">
                <a:solidFill>
                  <a:schemeClr val="tx2"/>
                </a:solidFill>
              </a:rPr>
              <a:t>“Make the program longer to allow for more time to do ALL of the case studies and maybe visit more places (Like Philadelphia maybe).”</a:t>
            </a:r>
          </a:p>
          <a:p>
            <a:pPr marL="285750" indent="-285750">
              <a:buFont typeface="Arial" panose="020B0604020202020204" pitchFamily="34" charset="0"/>
              <a:buChar char="•"/>
            </a:pPr>
            <a:r>
              <a:rPr lang="en-US" sz="1400" dirty="0">
                <a:solidFill>
                  <a:schemeClr val="tx2"/>
                </a:solidFill>
              </a:rPr>
              <a:t>“I wouldn't change anything much except to make the camp longer if that's possible.”</a:t>
            </a:r>
          </a:p>
          <a:p>
            <a:pPr marL="285750" indent="-285750">
              <a:buFont typeface="Arial" panose="020B0604020202020204" pitchFamily="34" charset="0"/>
              <a:buChar char="•"/>
            </a:pPr>
            <a:r>
              <a:rPr lang="en-US" sz="1400" dirty="0">
                <a:solidFill>
                  <a:schemeClr val="tx2"/>
                </a:solidFill>
              </a:rPr>
              <a:t>“Make the program longer than 5 weeks.”</a:t>
            </a:r>
          </a:p>
        </p:txBody>
      </p:sp>
    </p:spTree>
    <p:extLst>
      <p:ext uri="{BB962C8B-B14F-4D97-AF65-F5344CB8AC3E}">
        <p14:creationId xmlns:p14="http://schemas.microsoft.com/office/powerpoint/2010/main" val="15365913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13" end="1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
                                            <p:txEl>
                                              <p:pRg st="14" end="1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
                                            <p:txEl>
                                              <p:pRg st="15" end="1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AD641-2798-43BD-9D21-029FAC7262D4}"/>
              </a:ext>
            </a:extLst>
          </p:cNvPr>
          <p:cNvSpPr>
            <a:spLocks noGrp="1"/>
          </p:cNvSpPr>
          <p:nvPr>
            <p:ph type="title"/>
            <p:custDataLst>
              <p:tags r:id="rId1"/>
            </p:custDataLst>
          </p:nvPr>
        </p:nvSpPr>
        <p:spPr>
          <a:xfrm>
            <a:off x="157245" y="150770"/>
            <a:ext cx="8976122" cy="639763"/>
          </a:xfrm>
        </p:spPr>
        <p:txBody>
          <a:bodyPr/>
          <a:lstStyle/>
          <a:p>
            <a:r>
              <a:rPr lang="en-US" sz="1600" dirty="0"/>
              <a:t>Nearly ¾ of respondents completely agree that they developed strong friendships with other students at the camp, and half completely agree that they will keep in touch with the friends they made</a:t>
            </a:r>
          </a:p>
        </p:txBody>
      </p:sp>
      <p:sp>
        <p:nvSpPr>
          <p:cNvPr id="4" name="Slide Number Placeholder 3">
            <a:extLst>
              <a:ext uri="{FF2B5EF4-FFF2-40B4-BE49-F238E27FC236}">
                <a16:creationId xmlns:a16="http://schemas.microsoft.com/office/drawing/2014/main" id="{EFD54E7B-2B26-4108-BEF5-6D1CACDCD1B1}"/>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51</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56056171-00B5-4B03-A94E-AD64A52EE289}"/>
              </a:ext>
            </a:extLst>
          </p:cNvPr>
          <p:cNvGraphicFramePr/>
          <p:nvPr>
            <p:custDataLst>
              <p:tags r:id="rId2"/>
            </p:custDataLs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angle 6">
            <a:extLst>
              <a:ext uri="{FF2B5EF4-FFF2-40B4-BE49-F238E27FC236}">
                <a16:creationId xmlns:a16="http://schemas.microsoft.com/office/drawing/2014/main" id="{B2313DC8-5B97-43EA-86EA-2573BBB138D8}"/>
              </a:ext>
            </a:extLst>
          </p:cNvPr>
          <p:cNvSpPr/>
          <p:nvPr/>
        </p:nvSpPr>
        <p:spPr>
          <a:xfrm>
            <a:off x="7443788" y="1524000"/>
            <a:ext cx="1524000" cy="7318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Post-survey</a:t>
            </a:r>
          </a:p>
        </p:txBody>
      </p:sp>
    </p:spTree>
    <p:extLst>
      <p:ext uri="{BB962C8B-B14F-4D97-AF65-F5344CB8AC3E}">
        <p14:creationId xmlns:p14="http://schemas.microsoft.com/office/powerpoint/2010/main" val="50634309"/>
      </p:ext>
    </p:extLst>
  </p:cSld>
  <p:clrMapOvr>
    <a:masterClrMapping/>
  </p:clrMapOvr>
  <p:transition>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93444-050B-435E-91B7-2FA66CFE6681}"/>
              </a:ext>
            </a:extLst>
          </p:cNvPr>
          <p:cNvSpPr>
            <a:spLocks noGrp="1"/>
          </p:cNvSpPr>
          <p:nvPr>
            <p:ph type="title"/>
            <p:custDataLst>
              <p:tags r:id="rId1"/>
            </p:custDataLst>
          </p:nvPr>
        </p:nvSpPr>
        <p:spPr>
          <a:xfrm>
            <a:off x="488212" y="249069"/>
            <a:ext cx="7924800" cy="639763"/>
          </a:xfrm>
        </p:spPr>
        <p:txBody>
          <a:bodyPr/>
          <a:lstStyle/>
          <a:p>
            <a:r>
              <a:rPr lang="en-US" dirty="0"/>
              <a:t>Almost 60% of respondents said that they expressed all or most of their opinions during the debates</a:t>
            </a:r>
          </a:p>
        </p:txBody>
      </p:sp>
      <p:sp>
        <p:nvSpPr>
          <p:cNvPr id="4" name="Slide Number Placeholder 3">
            <a:extLst>
              <a:ext uri="{FF2B5EF4-FFF2-40B4-BE49-F238E27FC236}">
                <a16:creationId xmlns:a16="http://schemas.microsoft.com/office/drawing/2014/main" id="{16B9DD90-2180-4766-BD3D-A21079E728F7}"/>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52</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DAEBD13A-6304-43D0-8C17-8965A614D12F}"/>
              </a:ext>
            </a:extLst>
          </p:cNvPr>
          <p:cNvGraphicFramePr/>
          <p:nvPr>
            <p:custDataLst>
              <p:tags r:id="rId2"/>
            </p:custDataLst>
            <p:extLst>
              <p:ext uri="{D42A27DB-BD31-4B8C-83A1-F6EECF244321}">
                <p14:modId xmlns:p14="http://schemas.microsoft.com/office/powerpoint/2010/main" val="3600071320"/>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11870815"/>
      </p:ext>
    </p:extLst>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18079-A786-4189-BC03-99304AD39041}"/>
              </a:ext>
            </a:extLst>
          </p:cNvPr>
          <p:cNvSpPr>
            <a:spLocks noGrp="1"/>
          </p:cNvSpPr>
          <p:nvPr>
            <p:ph type="title"/>
            <p:custDataLst>
              <p:tags r:id="rId1"/>
            </p:custDataLst>
          </p:nvPr>
        </p:nvSpPr>
        <p:spPr>
          <a:xfrm>
            <a:off x="152400" y="252613"/>
            <a:ext cx="9334500" cy="639763"/>
          </a:xfrm>
        </p:spPr>
        <p:txBody>
          <a:bodyPr/>
          <a:lstStyle/>
          <a:p>
            <a:r>
              <a:rPr lang="en-US" dirty="0"/>
              <a:t>90% of respondents said the debates allowed them to develop their opinions to a large or moderate extent</a:t>
            </a:r>
          </a:p>
        </p:txBody>
      </p:sp>
      <p:sp>
        <p:nvSpPr>
          <p:cNvPr id="4" name="Slide Number Placeholder 3">
            <a:extLst>
              <a:ext uri="{FF2B5EF4-FFF2-40B4-BE49-F238E27FC236}">
                <a16:creationId xmlns:a16="http://schemas.microsoft.com/office/drawing/2014/main" id="{744293A9-9383-4E66-A980-67C882C5C093}"/>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53</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999DCE8E-5028-46CE-8060-AD9F86F68652}"/>
              </a:ext>
            </a:extLst>
          </p:cNvPr>
          <p:cNvGraphicFramePr/>
          <p:nvPr>
            <p:custDataLst>
              <p:tags r:id="rId2"/>
            </p:custDataLst>
            <p:extLst>
              <p:ext uri="{D42A27DB-BD31-4B8C-83A1-F6EECF244321}">
                <p14:modId xmlns:p14="http://schemas.microsoft.com/office/powerpoint/2010/main" val="2448208773"/>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20422154"/>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E009C-F7F1-454F-A8F7-FBDD6BCBDD7E}"/>
              </a:ext>
            </a:extLst>
          </p:cNvPr>
          <p:cNvSpPr>
            <a:spLocks noGrp="1"/>
          </p:cNvSpPr>
          <p:nvPr>
            <p:ph type="title"/>
            <p:custDataLst>
              <p:tags r:id="rId1"/>
            </p:custDataLst>
          </p:nvPr>
        </p:nvSpPr>
        <p:spPr>
          <a:xfrm>
            <a:off x="133350" y="179123"/>
            <a:ext cx="8877300" cy="639763"/>
          </a:xfrm>
        </p:spPr>
        <p:txBody>
          <a:bodyPr/>
          <a:lstStyle/>
          <a:p>
            <a:r>
              <a:rPr lang="en-US" dirty="0"/>
              <a:t>After participating in the debates, 83% of respondents reported completely or mostly understanding the beliefs of those on the opposing side of the debate</a:t>
            </a:r>
          </a:p>
        </p:txBody>
      </p:sp>
      <p:sp>
        <p:nvSpPr>
          <p:cNvPr id="4" name="Slide Number Placeholder 3">
            <a:extLst>
              <a:ext uri="{FF2B5EF4-FFF2-40B4-BE49-F238E27FC236}">
                <a16:creationId xmlns:a16="http://schemas.microsoft.com/office/drawing/2014/main" id="{90A0D355-492A-42C8-8650-DD87FA831CA1}"/>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54</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F345A73E-3F20-479E-A21C-96C83E0D4C8E}"/>
              </a:ext>
            </a:extLst>
          </p:cNvPr>
          <p:cNvGraphicFramePr/>
          <p:nvPr>
            <p:custDataLst>
              <p:tags r:id="rId2"/>
            </p:custDataLst>
            <p:extLst>
              <p:ext uri="{D42A27DB-BD31-4B8C-83A1-F6EECF244321}">
                <p14:modId xmlns:p14="http://schemas.microsoft.com/office/powerpoint/2010/main" val="2615786433"/>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11573761"/>
      </p:ext>
    </p:extLst>
  </p:cSld>
  <p:clrMapOvr>
    <a:masterClrMapping/>
  </p:clrMapOvr>
  <p:transition>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89321-5722-4823-92E7-695ACE50F3B5}"/>
              </a:ext>
            </a:extLst>
          </p:cNvPr>
          <p:cNvSpPr>
            <a:spLocks noGrp="1"/>
          </p:cNvSpPr>
          <p:nvPr>
            <p:ph type="title"/>
            <p:custDataLst>
              <p:tags r:id="rId1"/>
            </p:custDataLst>
          </p:nvPr>
        </p:nvSpPr>
        <p:spPr>
          <a:xfrm>
            <a:off x="495300" y="333375"/>
            <a:ext cx="8648700" cy="639763"/>
          </a:xfrm>
        </p:spPr>
        <p:txBody>
          <a:bodyPr/>
          <a:lstStyle/>
          <a:p>
            <a:r>
              <a:rPr lang="en-US" sz="1600" dirty="0"/>
              <a:t>Compared to the way they felt before the debates, 62% of respondents said they felt more comfortable with those who disagreed with them on certain issues</a:t>
            </a:r>
          </a:p>
        </p:txBody>
      </p:sp>
      <p:sp>
        <p:nvSpPr>
          <p:cNvPr id="4" name="Slide Number Placeholder 3">
            <a:extLst>
              <a:ext uri="{FF2B5EF4-FFF2-40B4-BE49-F238E27FC236}">
                <a16:creationId xmlns:a16="http://schemas.microsoft.com/office/drawing/2014/main" id="{D369B6F1-D2A0-486A-B6CB-71A928744640}"/>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55</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AB343A9A-61A2-4C1F-AA2C-981403E29338}"/>
              </a:ext>
            </a:extLst>
          </p:cNvPr>
          <p:cNvGraphicFramePr/>
          <p:nvPr>
            <p:custDataLst>
              <p:tags r:id="rId2"/>
            </p:custDataLst>
            <p:extLst>
              <p:ext uri="{D42A27DB-BD31-4B8C-83A1-F6EECF244321}">
                <p14:modId xmlns:p14="http://schemas.microsoft.com/office/powerpoint/2010/main" val="3307531005"/>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81579227"/>
      </p:ext>
    </p:extLst>
  </p:cSld>
  <p:clrMapOvr>
    <a:masterClrMapping/>
  </p:clrMapOvr>
  <p:transition>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64769-9596-450A-8996-C091C0A05CB4}"/>
              </a:ext>
            </a:extLst>
          </p:cNvPr>
          <p:cNvSpPr>
            <a:spLocks noGrp="1"/>
          </p:cNvSpPr>
          <p:nvPr>
            <p:ph type="title"/>
            <p:custDataLst>
              <p:tags r:id="rId1"/>
            </p:custDataLst>
          </p:nvPr>
        </p:nvSpPr>
        <p:spPr/>
        <p:txBody>
          <a:bodyPr/>
          <a:lstStyle/>
          <a:p>
            <a:r>
              <a:rPr lang="en-US" dirty="0"/>
              <a:t>Close to 90% of respondents rated the design of the debate program as excellent or good</a:t>
            </a:r>
          </a:p>
        </p:txBody>
      </p:sp>
      <p:sp>
        <p:nvSpPr>
          <p:cNvPr id="4" name="Slide Number Placeholder 3">
            <a:extLst>
              <a:ext uri="{FF2B5EF4-FFF2-40B4-BE49-F238E27FC236}">
                <a16:creationId xmlns:a16="http://schemas.microsoft.com/office/drawing/2014/main" id="{ED22077D-C5AF-497D-BB44-F649E017E97E}"/>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56</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EA570931-60C7-4504-BCDA-89EAA551B2E0}"/>
              </a:ext>
            </a:extLst>
          </p:cNvPr>
          <p:cNvGraphicFramePr/>
          <p:nvPr>
            <p:custDataLst>
              <p:tags r:id="rId2"/>
            </p:custDataLst>
            <p:extLst>
              <p:ext uri="{D42A27DB-BD31-4B8C-83A1-F6EECF244321}">
                <p14:modId xmlns:p14="http://schemas.microsoft.com/office/powerpoint/2010/main" val="911545308"/>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74683689"/>
      </p:ext>
    </p:extLst>
  </p:cSld>
  <p:clrMapOvr>
    <a:masterClrMapping/>
  </p:clrMapOvr>
  <p:transition>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D713D-5B37-4384-B550-F14B8ED48DAA}"/>
              </a:ext>
            </a:extLst>
          </p:cNvPr>
          <p:cNvSpPr>
            <a:spLocks noGrp="1"/>
          </p:cNvSpPr>
          <p:nvPr>
            <p:ph type="title"/>
            <p:custDataLst>
              <p:tags r:id="rId1"/>
            </p:custDataLst>
          </p:nvPr>
        </p:nvSpPr>
        <p:spPr>
          <a:xfrm>
            <a:off x="465174" y="150770"/>
            <a:ext cx="7924800" cy="639763"/>
          </a:xfrm>
        </p:spPr>
        <p:txBody>
          <a:bodyPr/>
          <a:lstStyle/>
          <a:p>
            <a:r>
              <a:rPr lang="en-US" dirty="0"/>
              <a:t>Over 60% of respondents say they feel very prepared or prepared to moderate a debate themselves</a:t>
            </a:r>
          </a:p>
        </p:txBody>
      </p:sp>
      <p:sp>
        <p:nvSpPr>
          <p:cNvPr id="4" name="Slide Number Placeholder 3">
            <a:extLst>
              <a:ext uri="{FF2B5EF4-FFF2-40B4-BE49-F238E27FC236}">
                <a16:creationId xmlns:a16="http://schemas.microsoft.com/office/drawing/2014/main" id="{E1F51357-6675-4316-9FFF-EDD94FD51CC6}"/>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57</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404E88D5-39AE-47F5-9C97-6ED698C9332D}"/>
              </a:ext>
            </a:extLst>
          </p:cNvPr>
          <p:cNvGraphicFramePr/>
          <p:nvPr>
            <p:custDataLst>
              <p:tags r:id="rId2"/>
            </p:custDataLst>
            <p:extLst>
              <p:ext uri="{D42A27DB-BD31-4B8C-83A1-F6EECF244321}">
                <p14:modId xmlns:p14="http://schemas.microsoft.com/office/powerpoint/2010/main" val="1998701142"/>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48192775"/>
      </p:ext>
    </p:extLst>
  </p:cSld>
  <p:clrMapOvr>
    <a:masterClrMapping/>
  </p:clrMapOvr>
  <p:transition>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B1E62-0058-4EBC-9E04-466727089C08}"/>
              </a:ext>
            </a:extLst>
          </p:cNvPr>
          <p:cNvSpPr>
            <a:spLocks noGrp="1"/>
          </p:cNvSpPr>
          <p:nvPr>
            <p:ph type="title"/>
            <p:custDataLst>
              <p:tags r:id="rId1"/>
            </p:custDataLst>
          </p:nvPr>
        </p:nvSpPr>
        <p:spPr>
          <a:xfrm>
            <a:off x="495300" y="333375"/>
            <a:ext cx="8267700" cy="639763"/>
          </a:xfrm>
        </p:spPr>
        <p:txBody>
          <a:bodyPr/>
          <a:lstStyle/>
          <a:p>
            <a:r>
              <a:rPr lang="en-US" dirty="0"/>
              <a:t>¾ of respondents say that the camp should have a similar debate program next summer</a:t>
            </a:r>
          </a:p>
        </p:txBody>
      </p:sp>
      <p:sp>
        <p:nvSpPr>
          <p:cNvPr id="4" name="Slide Number Placeholder 3">
            <a:extLst>
              <a:ext uri="{FF2B5EF4-FFF2-40B4-BE49-F238E27FC236}">
                <a16:creationId xmlns:a16="http://schemas.microsoft.com/office/drawing/2014/main" id="{B291F909-0AB9-4F42-A0CC-7E7C1469304B}"/>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58</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088D3EF9-1093-4B52-8855-AB86F1CD6CC3}"/>
              </a:ext>
            </a:extLst>
          </p:cNvPr>
          <p:cNvGraphicFramePr/>
          <p:nvPr>
            <p:custDataLst>
              <p:tags r:id="rId2"/>
            </p:custDataLst>
            <p:extLst>
              <p:ext uri="{D42A27DB-BD31-4B8C-83A1-F6EECF244321}">
                <p14:modId xmlns:p14="http://schemas.microsoft.com/office/powerpoint/2010/main" val="202331786"/>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70886527"/>
      </p:ext>
    </p:extLst>
  </p:cSld>
  <p:clrMapOvr>
    <a:masterClrMapping/>
  </p:clrMapOvr>
  <p:transition>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495A2-C6C3-442D-B1EC-28D834D51880}"/>
              </a:ext>
            </a:extLst>
          </p:cNvPr>
          <p:cNvSpPr>
            <a:spLocks noGrp="1"/>
          </p:cNvSpPr>
          <p:nvPr>
            <p:ph type="title"/>
            <p:custDataLst>
              <p:tags r:id="rId1"/>
            </p:custDataLst>
          </p:nvPr>
        </p:nvSpPr>
        <p:spPr>
          <a:xfrm>
            <a:off x="152400" y="333375"/>
            <a:ext cx="8915400" cy="639763"/>
          </a:xfrm>
        </p:spPr>
        <p:txBody>
          <a:bodyPr/>
          <a:lstStyle/>
          <a:p>
            <a:r>
              <a:rPr lang="en-US" sz="1600" dirty="0"/>
              <a:t>Between 75% and 80% of respondents agreed that case studies and field trips helped them become more open to viewpoints that contradict or threaten their own</a:t>
            </a:r>
          </a:p>
        </p:txBody>
      </p:sp>
      <p:sp>
        <p:nvSpPr>
          <p:cNvPr id="4" name="Slide Number Placeholder 3">
            <a:extLst>
              <a:ext uri="{FF2B5EF4-FFF2-40B4-BE49-F238E27FC236}">
                <a16:creationId xmlns:a16="http://schemas.microsoft.com/office/drawing/2014/main" id="{11D54859-467E-4E2B-827D-CC827DBE9CF3}"/>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59</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28D76CA5-2BD4-41DF-8EEA-8E49EC06F134}"/>
              </a:ext>
            </a:extLst>
          </p:cNvPr>
          <p:cNvGraphicFramePr/>
          <p:nvPr>
            <p:custDataLst>
              <p:tags r:id="rId2"/>
            </p:custDataLst>
            <p:extLst>
              <p:ext uri="{D42A27DB-BD31-4B8C-83A1-F6EECF244321}">
                <p14:modId xmlns:p14="http://schemas.microsoft.com/office/powerpoint/2010/main" val="1369919274"/>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4967829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A6784-C617-4E42-B79C-3AB3665B6D73}"/>
              </a:ext>
            </a:extLst>
          </p:cNvPr>
          <p:cNvSpPr>
            <a:spLocks noGrp="1"/>
          </p:cNvSpPr>
          <p:nvPr>
            <p:ph type="title"/>
          </p:nvPr>
        </p:nvSpPr>
        <p:spPr/>
        <p:txBody>
          <a:bodyPr/>
          <a:lstStyle/>
          <a:p>
            <a:r>
              <a:rPr lang="en-US" dirty="0"/>
              <a:t>Key Findings</a:t>
            </a:r>
          </a:p>
        </p:txBody>
      </p:sp>
      <p:sp>
        <p:nvSpPr>
          <p:cNvPr id="3" name="Content Placeholder 2">
            <a:extLst>
              <a:ext uri="{FF2B5EF4-FFF2-40B4-BE49-F238E27FC236}">
                <a16:creationId xmlns:a16="http://schemas.microsoft.com/office/drawing/2014/main" id="{F3664B44-DB53-4A2A-B97A-C1DF4079488A}"/>
              </a:ext>
            </a:extLst>
          </p:cNvPr>
          <p:cNvSpPr>
            <a:spLocks noGrp="1"/>
          </p:cNvSpPr>
          <p:nvPr>
            <p:ph idx="1"/>
          </p:nvPr>
        </p:nvSpPr>
        <p:spPr>
          <a:xfrm>
            <a:off x="495300" y="877887"/>
            <a:ext cx="8153400" cy="5102226"/>
          </a:xfrm>
        </p:spPr>
        <p:txBody>
          <a:bodyPr/>
          <a:lstStyle/>
          <a:p>
            <a:pPr marL="3175" indent="0">
              <a:buNone/>
            </a:pPr>
            <a:r>
              <a:rPr lang="en-US" sz="1600" b="1" u="sng" dirty="0"/>
              <a:t>Pre-Post Metrics</a:t>
            </a:r>
          </a:p>
          <a:p>
            <a:r>
              <a:rPr lang="en-US" sz="1600" dirty="0"/>
              <a:t>Almost all metrics directionally improved from before camp to after camp, and several were statistically significant:</a:t>
            </a:r>
          </a:p>
          <a:p>
            <a:pPr lvl="1"/>
            <a:r>
              <a:rPr lang="en-US" sz="1600" dirty="0"/>
              <a:t>Overall agreement with the idea that conservatives are generally good people (76% vs. 61% pre-survey).</a:t>
            </a:r>
          </a:p>
          <a:p>
            <a:pPr lvl="1"/>
            <a:r>
              <a:rPr lang="en-US" sz="1600" dirty="0"/>
              <a:t>Ratings of my own ability to see the world from someone else’s perspective as a major strength or somewhat strong (92% vs. 81% pre-survey).</a:t>
            </a:r>
          </a:p>
          <a:p>
            <a:pPr lvl="1"/>
            <a:r>
              <a:rPr lang="en-US" sz="1600" dirty="0"/>
              <a:t>Complete agreement with the idea that liberals are generally good people (29% vs. 11% pre-survey).</a:t>
            </a:r>
          </a:p>
          <a:p>
            <a:pPr lvl="1"/>
            <a:r>
              <a:rPr lang="en-US" sz="1600" dirty="0"/>
              <a:t>Complete agreement with the idea that liberals have valid viewpoints on social and political issues (38% vs. 20% pre-survey).</a:t>
            </a:r>
          </a:p>
          <a:p>
            <a:pPr lvl="1"/>
            <a:endParaRPr lang="en-US" sz="1400" dirty="0"/>
          </a:p>
          <a:p>
            <a:pPr lvl="1"/>
            <a:endParaRPr lang="en-US" sz="1400" dirty="0"/>
          </a:p>
        </p:txBody>
      </p:sp>
    </p:spTree>
    <p:extLst>
      <p:ext uri="{BB962C8B-B14F-4D97-AF65-F5344CB8AC3E}">
        <p14:creationId xmlns:p14="http://schemas.microsoft.com/office/powerpoint/2010/main" val="394408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2A05C-4053-40D0-A048-B3FE3E140C1E}"/>
              </a:ext>
            </a:extLst>
          </p:cNvPr>
          <p:cNvSpPr>
            <a:spLocks noGrp="1"/>
          </p:cNvSpPr>
          <p:nvPr>
            <p:ph type="title"/>
          </p:nvPr>
        </p:nvSpPr>
        <p:spPr>
          <a:xfrm>
            <a:off x="685800" y="120744"/>
            <a:ext cx="7924800" cy="639763"/>
          </a:xfrm>
        </p:spPr>
        <p:txBody>
          <a:bodyPr/>
          <a:lstStyle/>
          <a:p>
            <a:pPr algn="ctr"/>
            <a:r>
              <a:rPr lang="en-US" dirty="0"/>
              <a:t>Summary of Pre/Post metrics</a:t>
            </a:r>
          </a:p>
        </p:txBody>
      </p:sp>
      <p:graphicFrame>
        <p:nvGraphicFramePr>
          <p:cNvPr id="4" name="Content Placeholder 3">
            <a:extLst>
              <a:ext uri="{FF2B5EF4-FFF2-40B4-BE49-F238E27FC236}">
                <a16:creationId xmlns:a16="http://schemas.microsoft.com/office/drawing/2014/main" id="{096A11CB-0C5A-4D32-8287-AC3047491073}"/>
              </a:ext>
            </a:extLst>
          </p:cNvPr>
          <p:cNvGraphicFramePr>
            <a:graphicFrameLocks noGrp="1"/>
          </p:cNvGraphicFramePr>
          <p:nvPr>
            <p:ph idx="1"/>
            <p:extLst/>
          </p:nvPr>
        </p:nvGraphicFramePr>
        <p:xfrm>
          <a:off x="540488" y="966325"/>
          <a:ext cx="4107712" cy="2268762"/>
        </p:xfrm>
        <a:graphic>
          <a:graphicData uri="http://schemas.openxmlformats.org/drawingml/2006/table">
            <a:tbl>
              <a:tblPr>
                <a:tableStyleId>{5C22544A-7EE6-4342-B048-85BDC9FD1C3A}</a:tableStyleId>
              </a:tblPr>
              <a:tblGrid>
                <a:gridCol w="2709342">
                  <a:extLst>
                    <a:ext uri="{9D8B030D-6E8A-4147-A177-3AD203B41FA5}">
                      <a16:colId xmlns:a16="http://schemas.microsoft.com/office/drawing/2014/main" val="2256051950"/>
                    </a:ext>
                  </a:extLst>
                </a:gridCol>
                <a:gridCol w="699185">
                  <a:extLst>
                    <a:ext uri="{9D8B030D-6E8A-4147-A177-3AD203B41FA5}">
                      <a16:colId xmlns:a16="http://schemas.microsoft.com/office/drawing/2014/main" val="4289573451"/>
                    </a:ext>
                  </a:extLst>
                </a:gridCol>
                <a:gridCol w="699185">
                  <a:extLst>
                    <a:ext uri="{9D8B030D-6E8A-4147-A177-3AD203B41FA5}">
                      <a16:colId xmlns:a16="http://schemas.microsoft.com/office/drawing/2014/main" val="2795301471"/>
                    </a:ext>
                  </a:extLst>
                </a:gridCol>
              </a:tblGrid>
              <a:tr h="468443">
                <a:tc>
                  <a:txBody>
                    <a:bodyPr/>
                    <a:lstStyle/>
                    <a:p>
                      <a:pPr algn="ctr" fontAlgn="b"/>
                      <a:r>
                        <a:rPr lang="en-US" sz="1400" b="1" i="0" u="none" strike="noStrike" dirty="0">
                          <a:solidFill>
                            <a:srgbClr val="000000"/>
                          </a:solidFill>
                          <a:effectLst/>
                          <a:latin typeface="+mn-lt"/>
                        </a:rPr>
                        <a:t>Feelings on liberals and conservatives</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u="none" strike="noStrike" dirty="0">
                          <a:effectLst/>
                          <a:latin typeface="+mn-lt"/>
                        </a:rPr>
                        <a:t>Pre-survey</a:t>
                      </a:r>
                      <a:endParaRPr lang="en-US" sz="1400" b="1"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u="none" strike="noStrike" dirty="0">
                          <a:effectLst/>
                          <a:latin typeface="+mn-lt"/>
                        </a:rPr>
                        <a:t>Post-survey</a:t>
                      </a:r>
                      <a:endParaRPr lang="en-US" sz="1400" b="1"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1290026309"/>
                  </a:ext>
                </a:extLst>
              </a:tr>
              <a:tr h="249836">
                <a:tc>
                  <a:txBody>
                    <a:bodyPr/>
                    <a:lstStyle/>
                    <a:p>
                      <a:pPr algn="ctr" fontAlgn="b"/>
                      <a:r>
                        <a:rPr lang="en-US" sz="1400" u="none" strike="noStrike" dirty="0">
                          <a:effectLst/>
                          <a:latin typeface="+mn-lt"/>
                        </a:rPr>
                        <a:t>Liberals are generally good people</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65%</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75%</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160502"/>
                  </a:ext>
                </a:extLst>
              </a:tr>
              <a:tr h="249836">
                <a:tc>
                  <a:txBody>
                    <a:bodyPr/>
                    <a:lstStyle/>
                    <a:p>
                      <a:pPr algn="ctr" fontAlgn="b"/>
                      <a:r>
                        <a:rPr lang="en-US" sz="1400" u="none" strike="noStrike">
                          <a:effectLst/>
                          <a:latin typeface="+mn-lt"/>
                        </a:rPr>
                        <a:t>Conservatives are generally good people</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solidFill>
                            <a:srgbClr val="00B050"/>
                          </a:solidFill>
                          <a:effectLst/>
                          <a:latin typeface="+mn-lt"/>
                        </a:rPr>
                        <a:t>61%</a:t>
                      </a:r>
                      <a:endParaRPr lang="en-US" sz="1400" b="0" i="0" u="none" strike="noStrike">
                        <a:solidFill>
                          <a:srgbClr val="00B05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solidFill>
                            <a:srgbClr val="00B050"/>
                          </a:solidFill>
                          <a:effectLst/>
                          <a:latin typeface="+mn-lt"/>
                        </a:rPr>
                        <a:t>76%</a:t>
                      </a:r>
                      <a:endParaRPr lang="en-US" sz="1400" b="0" i="0" u="none" strike="noStrike" dirty="0">
                        <a:solidFill>
                          <a:srgbClr val="00B05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4527446"/>
                  </a:ext>
                </a:extLst>
              </a:tr>
              <a:tr h="468443">
                <a:tc>
                  <a:txBody>
                    <a:bodyPr/>
                    <a:lstStyle/>
                    <a:p>
                      <a:pPr algn="ctr" rtl="0" fontAlgn="ctr"/>
                      <a:r>
                        <a:rPr lang="en-US" sz="1400" u="none" strike="noStrike">
                          <a:effectLst/>
                          <a:latin typeface="+mn-lt"/>
                        </a:rPr>
                        <a:t>Liberals have valid viewpoints on important social and political issues</a:t>
                      </a:r>
                      <a:endParaRPr lang="en-US" sz="1400" b="0" i="0" u="none" strike="noStrike">
                        <a:solidFill>
                          <a:srgbClr val="000000"/>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77%</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latin typeface="+mn-lt"/>
                        </a:rPr>
                        <a:t>83%</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6720818"/>
                  </a:ext>
                </a:extLst>
              </a:tr>
              <a:tr h="468443">
                <a:tc>
                  <a:txBody>
                    <a:bodyPr/>
                    <a:lstStyle/>
                    <a:p>
                      <a:pPr algn="ctr" rtl="0" fontAlgn="ctr"/>
                      <a:r>
                        <a:rPr lang="en-US" sz="1400" u="none" strike="noStrike">
                          <a:effectLst/>
                          <a:latin typeface="+mn-lt"/>
                        </a:rPr>
                        <a:t>Conservatives have valid viewpoints on important social and political issues</a:t>
                      </a:r>
                      <a:endParaRPr lang="en-US" sz="1400" b="0" i="0" u="none" strike="noStrike">
                        <a:solidFill>
                          <a:srgbClr val="000000"/>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64%</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latin typeface="+mn-lt"/>
                        </a:rPr>
                        <a:t>74%</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541441"/>
                  </a:ext>
                </a:extLst>
              </a:tr>
            </a:tbl>
          </a:graphicData>
        </a:graphic>
      </p:graphicFrame>
      <p:sp>
        <p:nvSpPr>
          <p:cNvPr id="5" name="TextBox 4">
            <a:extLst>
              <a:ext uri="{FF2B5EF4-FFF2-40B4-BE49-F238E27FC236}">
                <a16:creationId xmlns:a16="http://schemas.microsoft.com/office/drawing/2014/main" id="{51A0FC87-7B3B-4AF0-A952-7210A62DA059}"/>
              </a:ext>
            </a:extLst>
          </p:cNvPr>
          <p:cNvSpPr txBox="1"/>
          <p:nvPr/>
        </p:nvSpPr>
        <p:spPr>
          <a:xfrm>
            <a:off x="3352800" y="593026"/>
            <a:ext cx="3124200" cy="246221"/>
          </a:xfrm>
          <a:prstGeom prst="rect">
            <a:avLst/>
          </a:prstGeom>
          <a:noFill/>
        </p:spPr>
        <p:txBody>
          <a:bodyPr wrap="square" lIns="0" tIns="0" rIns="0" bIns="0" rtlCol="0">
            <a:spAutoFit/>
          </a:bodyPr>
          <a:lstStyle/>
          <a:p>
            <a:r>
              <a:rPr lang="en-US" sz="1600" b="1" dirty="0"/>
              <a:t>% Completely/Generally Agree</a:t>
            </a:r>
          </a:p>
        </p:txBody>
      </p:sp>
      <p:graphicFrame>
        <p:nvGraphicFramePr>
          <p:cNvPr id="6" name="Table 5">
            <a:extLst>
              <a:ext uri="{FF2B5EF4-FFF2-40B4-BE49-F238E27FC236}">
                <a16:creationId xmlns:a16="http://schemas.microsoft.com/office/drawing/2014/main" id="{BC7BB54D-6743-4D57-B0B6-39A0864FBA3A}"/>
              </a:ext>
            </a:extLst>
          </p:cNvPr>
          <p:cNvGraphicFramePr>
            <a:graphicFrameLocks noGrp="1"/>
          </p:cNvGraphicFramePr>
          <p:nvPr>
            <p:extLst/>
          </p:nvPr>
        </p:nvGraphicFramePr>
        <p:xfrm>
          <a:off x="445685" y="3876878"/>
          <a:ext cx="7997452" cy="2948940"/>
        </p:xfrm>
        <a:graphic>
          <a:graphicData uri="http://schemas.openxmlformats.org/drawingml/2006/table">
            <a:tbl>
              <a:tblPr>
                <a:tableStyleId>{5C22544A-7EE6-4342-B048-85BDC9FD1C3A}</a:tableStyleId>
              </a:tblPr>
              <a:tblGrid>
                <a:gridCol w="3935256">
                  <a:extLst>
                    <a:ext uri="{9D8B030D-6E8A-4147-A177-3AD203B41FA5}">
                      <a16:colId xmlns:a16="http://schemas.microsoft.com/office/drawing/2014/main" val="1604375253"/>
                    </a:ext>
                  </a:extLst>
                </a:gridCol>
                <a:gridCol w="1015549">
                  <a:extLst>
                    <a:ext uri="{9D8B030D-6E8A-4147-A177-3AD203B41FA5}">
                      <a16:colId xmlns:a16="http://schemas.microsoft.com/office/drawing/2014/main" val="2542810309"/>
                    </a:ext>
                  </a:extLst>
                </a:gridCol>
                <a:gridCol w="1015549">
                  <a:extLst>
                    <a:ext uri="{9D8B030D-6E8A-4147-A177-3AD203B41FA5}">
                      <a16:colId xmlns:a16="http://schemas.microsoft.com/office/drawing/2014/main" val="4010107402"/>
                    </a:ext>
                  </a:extLst>
                </a:gridCol>
                <a:gridCol w="1015549">
                  <a:extLst>
                    <a:ext uri="{9D8B030D-6E8A-4147-A177-3AD203B41FA5}">
                      <a16:colId xmlns:a16="http://schemas.microsoft.com/office/drawing/2014/main" val="630672006"/>
                    </a:ext>
                  </a:extLst>
                </a:gridCol>
                <a:gridCol w="1015549">
                  <a:extLst>
                    <a:ext uri="{9D8B030D-6E8A-4147-A177-3AD203B41FA5}">
                      <a16:colId xmlns:a16="http://schemas.microsoft.com/office/drawing/2014/main" val="818766472"/>
                    </a:ext>
                  </a:extLst>
                </a:gridCol>
              </a:tblGrid>
              <a:tr h="182880">
                <a:tc>
                  <a:txBody>
                    <a:bodyPr/>
                    <a:lstStyle/>
                    <a:p>
                      <a:pPr algn="ctr" fontAlgn="b"/>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gridSpan="2">
                  <a:txBody>
                    <a:bodyPr/>
                    <a:lstStyle/>
                    <a:p>
                      <a:pPr algn="ctr" fontAlgn="b"/>
                      <a:r>
                        <a:rPr lang="en-US" sz="1400" b="1" u="none" strike="noStrike" dirty="0">
                          <a:effectLst/>
                          <a:latin typeface="+mn-lt"/>
                        </a:rPr>
                        <a:t>Myself</a:t>
                      </a:r>
                      <a:endParaRPr lang="en-US" sz="1400" b="1"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hMerge="1">
                  <a:txBody>
                    <a:bodyPr/>
                    <a:lstStyle/>
                    <a:p>
                      <a:endParaRPr lang="en-US"/>
                    </a:p>
                  </a:txBody>
                  <a:tcPr/>
                </a:tc>
                <a:tc gridSpan="2">
                  <a:txBody>
                    <a:bodyPr/>
                    <a:lstStyle/>
                    <a:p>
                      <a:pPr algn="ctr" fontAlgn="b"/>
                      <a:r>
                        <a:rPr lang="en-US" sz="1400" b="1" u="none" strike="noStrike" dirty="0">
                          <a:effectLst/>
                          <a:latin typeface="+mn-lt"/>
                        </a:rPr>
                        <a:t>Fellow Campers</a:t>
                      </a:r>
                      <a:endParaRPr lang="en-US" sz="1400" b="1"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hMerge="1">
                  <a:txBody>
                    <a:bodyPr/>
                    <a:lstStyle/>
                    <a:p>
                      <a:endParaRPr lang="en-US"/>
                    </a:p>
                  </a:txBody>
                  <a:tcPr/>
                </a:tc>
                <a:extLst>
                  <a:ext uri="{0D108BD9-81ED-4DB2-BD59-A6C34878D82A}">
                    <a16:rowId xmlns:a16="http://schemas.microsoft.com/office/drawing/2014/main" val="349196885"/>
                  </a:ext>
                </a:extLst>
              </a:tr>
              <a:tr h="365760">
                <a:tc>
                  <a:txBody>
                    <a:bodyPr/>
                    <a:lstStyle/>
                    <a:p>
                      <a:pPr algn="ctr" fontAlgn="b"/>
                      <a:r>
                        <a:rPr lang="en-US" sz="1400" b="1" i="0" u="none" strike="noStrike" dirty="0">
                          <a:solidFill>
                            <a:srgbClr val="000000"/>
                          </a:solidFill>
                          <a:effectLst/>
                          <a:latin typeface="+mn-lt"/>
                        </a:rPr>
                        <a:t>Openness/ability to see different viewpoints</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i="1" u="none" strike="noStrike" dirty="0">
                          <a:effectLst/>
                          <a:latin typeface="+mn-lt"/>
                        </a:rPr>
                        <a:t>Pre-survey</a:t>
                      </a:r>
                      <a:endParaRPr lang="en-US" sz="1400" b="1" i="1"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i="1" u="none" strike="noStrike" dirty="0">
                          <a:effectLst/>
                          <a:latin typeface="+mn-lt"/>
                        </a:rPr>
                        <a:t>Post-survey</a:t>
                      </a:r>
                      <a:endParaRPr lang="en-US" sz="1400" b="1" i="1"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i="1" u="none" strike="noStrike" dirty="0">
                          <a:effectLst/>
                          <a:latin typeface="+mn-lt"/>
                        </a:rPr>
                        <a:t>Pre-survey</a:t>
                      </a:r>
                      <a:endParaRPr lang="en-US" sz="1400" b="1" i="1"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i="1" u="none" strike="noStrike" dirty="0">
                          <a:effectLst/>
                          <a:latin typeface="+mn-lt"/>
                        </a:rPr>
                        <a:t>Post-survey</a:t>
                      </a:r>
                      <a:endParaRPr lang="en-US" sz="1400" b="1" i="1"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4221668080"/>
                  </a:ext>
                </a:extLst>
              </a:tr>
              <a:tr h="365760">
                <a:tc>
                  <a:txBody>
                    <a:bodyPr/>
                    <a:lstStyle/>
                    <a:p>
                      <a:pPr algn="ctr" fontAlgn="b"/>
                      <a:r>
                        <a:rPr lang="en-US" sz="1400" u="none" strike="noStrike">
                          <a:effectLst/>
                          <a:latin typeface="+mn-lt"/>
                        </a:rPr>
                        <a:t>Openness to having my own views challenged</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65%</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78%</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latin typeface="+mn-lt"/>
                        </a:rPr>
                        <a:t>43%</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56%</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9722220"/>
                  </a:ext>
                </a:extLst>
              </a:tr>
              <a:tr h="365760">
                <a:tc>
                  <a:txBody>
                    <a:bodyPr/>
                    <a:lstStyle/>
                    <a:p>
                      <a:pPr algn="ctr" fontAlgn="b"/>
                      <a:r>
                        <a:rPr lang="en-US" sz="1400" u="none" strike="noStrike" dirty="0">
                          <a:effectLst/>
                          <a:latin typeface="+mn-lt"/>
                        </a:rPr>
                        <a:t>Ability to see the world from someone else's perspective</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solidFill>
                            <a:srgbClr val="00B050"/>
                          </a:solidFill>
                          <a:effectLst/>
                          <a:latin typeface="+mn-lt"/>
                        </a:rPr>
                        <a:t>81%</a:t>
                      </a:r>
                      <a:endParaRPr lang="en-US" sz="1400" b="0" i="0" u="none" strike="noStrike" dirty="0">
                        <a:solidFill>
                          <a:srgbClr val="00B05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solidFill>
                            <a:srgbClr val="00B050"/>
                          </a:solidFill>
                          <a:effectLst/>
                          <a:latin typeface="+mn-lt"/>
                        </a:rPr>
                        <a:t>92%</a:t>
                      </a:r>
                      <a:endParaRPr lang="en-US" sz="1400" b="0" i="0" u="none" strike="noStrike" dirty="0">
                        <a:solidFill>
                          <a:srgbClr val="00B05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54%</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66%</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2324727"/>
                  </a:ext>
                </a:extLst>
              </a:tr>
              <a:tr h="548640">
                <a:tc>
                  <a:txBody>
                    <a:bodyPr/>
                    <a:lstStyle/>
                    <a:p>
                      <a:pPr algn="ctr" fontAlgn="b"/>
                      <a:r>
                        <a:rPr lang="en-US" sz="1400" u="none" strike="noStrike">
                          <a:effectLst/>
                          <a:latin typeface="+mn-lt"/>
                        </a:rPr>
                        <a:t>Ability to have conversations with people who have very different social or political views than my own</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76%</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80%</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64%</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74%</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6171175"/>
                  </a:ext>
                </a:extLst>
              </a:tr>
              <a:tr h="365760">
                <a:tc>
                  <a:txBody>
                    <a:bodyPr/>
                    <a:lstStyle/>
                    <a:p>
                      <a:pPr algn="ctr" fontAlgn="b"/>
                      <a:r>
                        <a:rPr lang="en-US" sz="1400" u="none" strike="noStrike">
                          <a:effectLst/>
                          <a:latin typeface="+mn-lt"/>
                        </a:rPr>
                        <a:t>Ability to discuss and negotiate controversial issues</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79%</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73%</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67%</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68%</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042409"/>
                  </a:ext>
                </a:extLst>
              </a:tr>
              <a:tr h="548640">
                <a:tc>
                  <a:txBody>
                    <a:bodyPr/>
                    <a:lstStyle/>
                    <a:p>
                      <a:pPr algn="ctr" fontAlgn="b"/>
                      <a:r>
                        <a:rPr lang="en-US" sz="1400" u="none" strike="noStrike">
                          <a:effectLst/>
                          <a:latin typeface="+mn-lt"/>
                        </a:rPr>
                        <a:t>Willingness to have conversations with people who have very different social or political views than my own</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72%</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83%</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64%</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latin typeface="+mn-lt"/>
                        </a:rPr>
                        <a:t>75%</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9030792"/>
                  </a:ext>
                </a:extLst>
              </a:tr>
            </a:tbl>
          </a:graphicData>
        </a:graphic>
      </p:graphicFrame>
      <p:sp>
        <p:nvSpPr>
          <p:cNvPr id="7" name="Rectangle 6">
            <a:extLst>
              <a:ext uri="{FF2B5EF4-FFF2-40B4-BE49-F238E27FC236}">
                <a16:creationId xmlns:a16="http://schemas.microsoft.com/office/drawing/2014/main" id="{4E89BCC1-5E2F-4267-B445-041A35F57149}"/>
              </a:ext>
            </a:extLst>
          </p:cNvPr>
          <p:cNvSpPr/>
          <p:nvPr/>
        </p:nvSpPr>
        <p:spPr>
          <a:xfrm>
            <a:off x="2971800" y="3467763"/>
            <a:ext cx="3417602" cy="338554"/>
          </a:xfrm>
          <a:prstGeom prst="rect">
            <a:avLst/>
          </a:prstGeom>
        </p:spPr>
        <p:txBody>
          <a:bodyPr wrap="none">
            <a:spAutoFit/>
          </a:bodyPr>
          <a:lstStyle/>
          <a:p>
            <a:pPr algn="ctr">
              <a:defRPr sz="1800" b="1" i="0" u="none" strike="noStrike" kern="1200" baseline="0">
                <a:solidFill>
                  <a:prstClr val="black"/>
                </a:solidFill>
                <a:latin typeface="+mn-lt"/>
                <a:ea typeface="+mn-ea"/>
                <a:cs typeface="+mn-cs"/>
              </a:defRPr>
            </a:pPr>
            <a:r>
              <a:rPr lang="en-US" sz="1600" dirty="0"/>
              <a:t>% A major Strength/Somewhat strong</a:t>
            </a:r>
          </a:p>
        </p:txBody>
      </p:sp>
      <p:graphicFrame>
        <p:nvGraphicFramePr>
          <p:cNvPr id="8" name="Table 7">
            <a:extLst>
              <a:ext uri="{FF2B5EF4-FFF2-40B4-BE49-F238E27FC236}">
                <a16:creationId xmlns:a16="http://schemas.microsoft.com/office/drawing/2014/main" id="{7BE329B7-26F4-4EA1-B46A-F78981E8C474}"/>
              </a:ext>
            </a:extLst>
          </p:cNvPr>
          <p:cNvGraphicFramePr>
            <a:graphicFrameLocks noGrp="1"/>
          </p:cNvGraphicFramePr>
          <p:nvPr>
            <p:extLst/>
          </p:nvPr>
        </p:nvGraphicFramePr>
        <p:xfrm>
          <a:off x="4953000" y="949622"/>
          <a:ext cx="3817088" cy="2337643"/>
        </p:xfrm>
        <a:graphic>
          <a:graphicData uri="http://schemas.openxmlformats.org/drawingml/2006/table">
            <a:tbl>
              <a:tblPr>
                <a:tableStyleId>{5C22544A-7EE6-4342-B048-85BDC9FD1C3A}</a:tableStyleId>
              </a:tblPr>
              <a:tblGrid>
                <a:gridCol w="2517654">
                  <a:extLst>
                    <a:ext uri="{9D8B030D-6E8A-4147-A177-3AD203B41FA5}">
                      <a16:colId xmlns:a16="http://schemas.microsoft.com/office/drawing/2014/main" val="1383605111"/>
                    </a:ext>
                  </a:extLst>
                </a:gridCol>
                <a:gridCol w="649717">
                  <a:extLst>
                    <a:ext uri="{9D8B030D-6E8A-4147-A177-3AD203B41FA5}">
                      <a16:colId xmlns:a16="http://schemas.microsoft.com/office/drawing/2014/main" val="3138312267"/>
                    </a:ext>
                  </a:extLst>
                </a:gridCol>
                <a:gridCol w="649717">
                  <a:extLst>
                    <a:ext uri="{9D8B030D-6E8A-4147-A177-3AD203B41FA5}">
                      <a16:colId xmlns:a16="http://schemas.microsoft.com/office/drawing/2014/main" val="3643465924"/>
                    </a:ext>
                  </a:extLst>
                </a:gridCol>
              </a:tblGrid>
              <a:tr h="522532">
                <a:tc>
                  <a:txBody>
                    <a:bodyPr/>
                    <a:lstStyle/>
                    <a:p>
                      <a:pPr algn="ctr" fontAlgn="b"/>
                      <a:r>
                        <a:rPr lang="en-US" sz="1400" b="1" i="0" u="none" strike="noStrike" dirty="0">
                          <a:solidFill>
                            <a:srgbClr val="000000"/>
                          </a:solidFill>
                          <a:effectLst/>
                          <a:latin typeface="+mn-lt"/>
                        </a:rPr>
                        <a:t>Conversations/friendships with people with differing views</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u="none" strike="noStrike" dirty="0">
                          <a:effectLst/>
                          <a:latin typeface="+mn-lt"/>
                        </a:rPr>
                        <a:t>Pre-survey</a:t>
                      </a:r>
                      <a:endParaRPr lang="en-US" sz="1400" b="1"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fontAlgn="b"/>
                      <a:r>
                        <a:rPr lang="en-US" sz="1400" b="1" u="none" strike="noStrike" dirty="0">
                          <a:effectLst/>
                          <a:latin typeface="+mn-lt"/>
                        </a:rPr>
                        <a:t>Post-survey</a:t>
                      </a:r>
                      <a:endParaRPr lang="en-US" sz="1400" b="1"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888713240"/>
                  </a:ext>
                </a:extLst>
              </a:tr>
              <a:tr h="1035897">
                <a:tc>
                  <a:txBody>
                    <a:bodyPr/>
                    <a:lstStyle/>
                    <a:p>
                      <a:pPr algn="ctr" rtl="0" fontAlgn="ctr"/>
                      <a:r>
                        <a:rPr lang="en-US" sz="1400" u="none" strike="noStrike" dirty="0">
                          <a:effectLst/>
                          <a:latin typeface="+mn-lt"/>
                        </a:rPr>
                        <a:t>I enjoy having conversations with people who have very different social or political views than my own </a:t>
                      </a:r>
                      <a:endParaRPr lang="en-US" sz="1400" b="0" i="0" u="none" strike="noStrike" dirty="0">
                        <a:solidFill>
                          <a:srgbClr val="6D6D6D"/>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latin typeface="+mn-lt"/>
                        </a:rPr>
                        <a:t>76%</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latin typeface="+mn-lt"/>
                        </a:rPr>
                        <a:t>87%</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2820869"/>
                  </a:ext>
                </a:extLst>
              </a:tr>
              <a:tr h="779214">
                <a:tc>
                  <a:txBody>
                    <a:bodyPr/>
                    <a:lstStyle/>
                    <a:p>
                      <a:pPr algn="ctr" rtl="0" fontAlgn="ctr"/>
                      <a:r>
                        <a:rPr lang="en-US" sz="1400" u="none" strike="noStrike" dirty="0">
                          <a:effectLst/>
                          <a:latin typeface="+mn-lt"/>
                        </a:rPr>
                        <a:t>I am good friends with someone who has very different social or political views than my own </a:t>
                      </a:r>
                      <a:endParaRPr lang="en-US" sz="1400" b="0" i="0" u="none" strike="noStrike" dirty="0">
                        <a:solidFill>
                          <a:srgbClr val="6D6D6D"/>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latin typeface="+mn-lt"/>
                        </a:rPr>
                        <a:t>75%</a:t>
                      </a:r>
                      <a:endParaRPr lang="en-US" sz="1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latin typeface="+mn-lt"/>
                        </a:rPr>
                        <a:t>79%</a:t>
                      </a:r>
                      <a:endParaRPr lang="en-US" sz="14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4636130"/>
                  </a:ext>
                </a:extLst>
              </a:tr>
            </a:tbl>
          </a:graphicData>
        </a:graphic>
      </p:graphicFrame>
      <p:sp>
        <p:nvSpPr>
          <p:cNvPr id="9" name="Arrow: Down 8">
            <a:extLst>
              <a:ext uri="{FF2B5EF4-FFF2-40B4-BE49-F238E27FC236}">
                <a16:creationId xmlns:a16="http://schemas.microsoft.com/office/drawing/2014/main" id="{84CD54EA-6402-464C-9CF1-3777AD6AD656}"/>
              </a:ext>
            </a:extLst>
          </p:cNvPr>
          <p:cNvSpPr/>
          <p:nvPr/>
        </p:nvSpPr>
        <p:spPr>
          <a:xfrm>
            <a:off x="6477000" y="4648200"/>
            <a:ext cx="228600" cy="15240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Down 9">
            <a:extLst>
              <a:ext uri="{FF2B5EF4-FFF2-40B4-BE49-F238E27FC236}">
                <a16:creationId xmlns:a16="http://schemas.microsoft.com/office/drawing/2014/main" id="{BA7F2444-8C31-4EC3-AA23-DC279C88D721}"/>
              </a:ext>
            </a:extLst>
          </p:cNvPr>
          <p:cNvSpPr/>
          <p:nvPr/>
        </p:nvSpPr>
        <p:spPr>
          <a:xfrm>
            <a:off x="6477000" y="5105400"/>
            <a:ext cx="228600" cy="15240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E7D8983F-70CB-4DF8-955B-081BB6C2291F}"/>
              </a:ext>
            </a:extLst>
          </p:cNvPr>
          <p:cNvSpPr/>
          <p:nvPr/>
        </p:nvSpPr>
        <p:spPr>
          <a:xfrm>
            <a:off x="7460068" y="4648200"/>
            <a:ext cx="228600" cy="15240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C20F6008-987F-4FE2-9B54-30BBBAAD1E19}"/>
              </a:ext>
            </a:extLst>
          </p:cNvPr>
          <p:cNvSpPr/>
          <p:nvPr/>
        </p:nvSpPr>
        <p:spPr>
          <a:xfrm>
            <a:off x="7467600" y="5105400"/>
            <a:ext cx="228600" cy="15240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35673F9-EA2C-4983-BB60-FF035E36C5D3}"/>
              </a:ext>
            </a:extLst>
          </p:cNvPr>
          <p:cNvSpPr txBox="1"/>
          <p:nvPr/>
        </p:nvSpPr>
        <p:spPr>
          <a:xfrm>
            <a:off x="7010400" y="243224"/>
            <a:ext cx="1988732" cy="553998"/>
          </a:xfrm>
          <a:prstGeom prst="rect">
            <a:avLst/>
          </a:prstGeom>
          <a:noFill/>
        </p:spPr>
        <p:txBody>
          <a:bodyPr wrap="square" lIns="0" tIns="0" rIns="0" bIns="0" rtlCol="0">
            <a:spAutoFit/>
          </a:bodyPr>
          <a:lstStyle/>
          <a:p>
            <a:r>
              <a:rPr lang="en-US" sz="1200" dirty="0">
                <a:solidFill>
                  <a:srgbClr val="00B050"/>
                </a:solidFill>
              </a:rPr>
              <a:t>Green text = significant difference between pre and post measures</a:t>
            </a:r>
          </a:p>
        </p:txBody>
      </p:sp>
    </p:spTree>
    <p:extLst>
      <p:ext uri="{BB962C8B-B14F-4D97-AF65-F5344CB8AC3E}">
        <p14:creationId xmlns:p14="http://schemas.microsoft.com/office/powerpoint/2010/main" val="153391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444A147-A811-4DCC-AB1D-112871AECB06}"/>
              </a:ext>
            </a:extLst>
          </p:cNvPr>
          <p:cNvSpPr/>
          <p:nvPr/>
        </p:nvSpPr>
        <p:spPr>
          <a:xfrm>
            <a:off x="381000" y="1828800"/>
            <a:ext cx="4572000" cy="47466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5F9876-BC98-49B2-99BD-21F521D6C57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0CC9BF4-D23A-4BEB-87E2-AC8578DF2104}"/>
              </a:ext>
            </a:extLst>
          </p:cNvPr>
          <p:cNvSpPr>
            <a:spLocks noGrp="1"/>
          </p:cNvSpPr>
          <p:nvPr>
            <p:ph idx="1"/>
          </p:nvPr>
        </p:nvSpPr>
        <p:spPr/>
        <p:txBody>
          <a:bodyPr/>
          <a:lstStyle/>
          <a:p>
            <a:r>
              <a:rPr lang="en-US" dirty="0"/>
              <a:t>Objectives and Methodology</a:t>
            </a:r>
          </a:p>
          <a:p>
            <a:r>
              <a:rPr lang="en-US" dirty="0"/>
              <a:t>Key Findings</a:t>
            </a:r>
          </a:p>
          <a:p>
            <a:r>
              <a:rPr lang="en-US" dirty="0"/>
              <a:t>About the Campers</a:t>
            </a:r>
          </a:p>
          <a:p>
            <a:r>
              <a:rPr lang="en-US" dirty="0"/>
              <a:t>Feelings toward different political persuasions</a:t>
            </a:r>
          </a:p>
          <a:p>
            <a:r>
              <a:rPr lang="en-US" dirty="0"/>
              <a:t>Ratings of openness toward different viewpoints</a:t>
            </a:r>
          </a:p>
          <a:p>
            <a:r>
              <a:rPr lang="en-US" dirty="0"/>
              <a:t>Post-survey findings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22143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DF75-2D0B-4C76-AFB4-C1BEB6614A47}"/>
              </a:ext>
            </a:extLst>
          </p:cNvPr>
          <p:cNvSpPr>
            <a:spLocks noGrp="1"/>
          </p:cNvSpPr>
          <p:nvPr>
            <p:ph type="title"/>
            <p:custDataLst>
              <p:tags r:id="rId1"/>
            </p:custDataLst>
          </p:nvPr>
        </p:nvSpPr>
        <p:spPr/>
        <p:txBody>
          <a:bodyPr/>
          <a:lstStyle/>
          <a:p>
            <a:r>
              <a:rPr lang="en-US" dirty="0"/>
              <a:t>72% of our camper respondents were female</a:t>
            </a:r>
          </a:p>
        </p:txBody>
      </p:sp>
      <p:sp>
        <p:nvSpPr>
          <p:cNvPr id="4" name="Slide Number Placeholder 3">
            <a:extLst>
              <a:ext uri="{FF2B5EF4-FFF2-40B4-BE49-F238E27FC236}">
                <a16:creationId xmlns:a16="http://schemas.microsoft.com/office/drawing/2014/main" id="{C2C9C072-B9DE-4DB4-B93C-F1064346D5A2}"/>
              </a:ext>
            </a:extLst>
          </p:cNvPr>
          <p:cNvSpPr>
            <a:spLocks noGrp="1"/>
          </p:cNvSpPr>
          <p:nvPr>
            <p:ph type="sldNum" sz="quarter" idx="10"/>
          </p:nvPr>
        </p:nvSpPr>
        <p:spPr/>
        <p:txBody>
          <a:bodyPr/>
          <a:lstStyle/>
          <a:p>
            <a:pPr fontAlgn="base">
              <a:spcBef>
                <a:spcPct val="0"/>
              </a:spcBef>
              <a:spcAft>
                <a:spcPct val="0"/>
              </a:spcAft>
              <a:defRPr/>
            </a:pPr>
            <a:fld id="{32126B37-FE68-EA48-ADE8-64B29A53A5F4}" type="slidenum">
              <a:rPr lang="en-US" smtClean="0">
                <a:solidFill>
                  <a:srgbClr val="7E8B7A"/>
                </a:solidFill>
                <a:ea typeface="ＭＳ Ｐゴシック" charset="0"/>
              </a:rPr>
              <a:pPr fontAlgn="base">
                <a:spcBef>
                  <a:spcPct val="0"/>
                </a:spcBef>
                <a:spcAft>
                  <a:spcPct val="0"/>
                </a:spcAft>
                <a:defRPr/>
              </a:pPr>
              <a:t>9</a:t>
            </a:fld>
            <a:endParaRPr lang="en-US" dirty="0">
              <a:solidFill>
                <a:srgbClr val="7E8B7A"/>
              </a:solidFill>
              <a:ea typeface="ＭＳ Ｐゴシック" charset="0"/>
            </a:endParaRPr>
          </a:p>
        </p:txBody>
      </p:sp>
      <p:graphicFrame>
        <p:nvGraphicFramePr>
          <p:cNvPr id="5" name="Chart 4">
            <a:extLst>
              <a:ext uri="{FF2B5EF4-FFF2-40B4-BE49-F238E27FC236}">
                <a16:creationId xmlns:a16="http://schemas.microsoft.com/office/drawing/2014/main" id="{3F7E68F7-06E9-47F4-AFBA-CF675F036727}"/>
              </a:ext>
            </a:extLst>
          </p:cNvPr>
          <p:cNvGraphicFramePr/>
          <p:nvPr>
            <p:custDataLst>
              <p:tags r:id="rId2"/>
            </p:custDataLst>
            <p:extLst>
              <p:ext uri="{D42A27DB-BD31-4B8C-83A1-F6EECF244321}">
                <p14:modId xmlns:p14="http://schemas.microsoft.com/office/powerpoint/2010/main" val="4071308952"/>
              </p:ext>
            </p:extLst>
          </p:nvPr>
        </p:nvGraphicFramePr>
        <p:xfrm>
          <a:off x="495300" y="1019175"/>
          <a:ext cx="8153400" cy="51022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04510811"/>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QPROJECT626538B4-D80F-42B6-902A-DB1E24A1A706" val="2016-04-15 03:04:17 -04:00"/>
  <p:tag name="QPROJECTF24021AE-B485-49C3-9516-1F921202F2C9" val="2016-49-19 08:49:54 -04:00"/>
  <p:tag name="QPROJECTFA2F7138-6560-40F7-906A-D71C93970CFA" val="2016-37-20 10:37:25 -04:00"/>
  <p:tag name="QPROJECTC82F007C-20D0-4968-B8D1-D2D040C561A2" val="2016-34-03 03:34:24 -04:00"/>
  <p:tag name="QPROJECTEC6E9BB2-70BD-4043-82C7-030958DD492C" val="2016-54-05 11:54:06 -04:00"/>
  <p:tag name="QPROJECTBA466452-ECCF-4A20-8D6F-F8DE754D63AE" val="2016-59-07 10:59:54 -04:00"/>
  <p:tag name="QPROJECTC8DD401C-ABC8-4766-B319-F744A8C3C449" val="2017-14-31 04:14:01 -05:00"/>
  <p:tag name="QPROJECTBD38821B-3C38-4517-ADA6-42D5BB9F0E18" val="2017-12-24 02:12:03 -04:00"/>
  <p:tag name="QPROJECTF05AE258-45B3-4FCF-9541-67395BD6D4CB" val="2017-39-04 11:39:14 -04:00"/>
  <p:tag name="QPROJECT2A00D42B-07A1-4106-9CC0-A76F78397348" val="2018-43-22 03:43:43 -04:00"/>
  <p:tag name="QPROJECT10EA772E-191B-4526-B89B-C555883D3524" val="2018-02-08 09:02:13 -04:00"/>
  <p:tag name="QPROJECT554600FA-E60D-4E21-824E-CA96764B94BC" val="2018-24-09 12:24:12 -04:00"/>
</p:tagLst>
</file>

<file path=ppt/tags/tag10.xml><?xml version="1.0" encoding="utf-8"?>
<p:tagLst xmlns:a="http://schemas.openxmlformats.org/drawingml/2006/main" xmlns:r="http://schemas.openxmlformats.org/officeDocument/2006/relationships" xmlns:p="http://schemas.openxmlformats.org/presentationml/2006/main">
  <p:tag name="ANALYSISITEM" val="83a7f585-8fa1-4d21-bf3f-ff84b1119336"/>
  <p:tag name="ANALYSISITEMDATABOUNDS" val="1x1-2x7"/>
</p:tagLst>
</file>

<file path=ppt/tags/tag11.xml><?xml version="1.0" encoding="utf-8"?>
<p:tagLst xmlns:a="http://schemas.openxmlformats.org/drawingml/2006/main" xmlns:r="http://schemas.openxmlformats.org/officeDocument/2006/relationships" xmlns:p="http://schemas.openxmlformats.org/presentationml/2006/main">
  <p:tag name="ANALYSISITEMTITLE" val="8db5af5a-5046-42ec-98da-ee0d3b14abf4"/>
  <p:tag name="ORIGINALTEXT" val="What are your plans after high school? [select one]"/>
</p:tagLst>
</file>

<file path=ppt/tags/tag12.xml><?xml version="1.0" encoding="utf-8"?>
<p:tagLst xmlns:a="http://schemas.openxmlformats.org/drawingml/2006/main" xmlns:r="http://schemas.openxmlformats.org/officeDocument/2006/relationships" xmlns:p="http://schemas.openxmlformats.org/presentationml/2006/main">
  <p:tag name="ANALYSISITEM" val="8db5af5a-5046-42ec-98da-ee0d3b14abf4"/>
  <p:tag name="ANALYSISITEMDATABOUNDS" val="1x1-2x9"/>
</p:tagLst>
</file>

<file path=ppt/tags/tag13.xml><?xml version="1.0" encoding="utf-8"?>
<p:tagLst xmlns:a="http://schemas.openxmlformats.org/drawingml/2006/main" xmlns:r="http://schemas.openxmlformats.org/officeDocument/2006/relationships" xmlns:p="http://schemas.openxmlformats.org/presentationml/2006/main">
  <p:tag name="ANALYSISITEMTITLE" val="9d712834-ce5b-449a-96fb-752efe85188b"/>
  <p:tag name="ORIGINALTEXT" val="What are you planning to major in? Please select all that apply."/>
</p:tagLst>
</file>

<file path=ppt/tags/tag14.xml><?xml version="1.0" encoding="utf-8"?>
<p:tagLst xmlns:a="http://schemas.openxmlformats.org/drawingml/2006/main" xmlns:r="http://schemas.openxmlformats.org/officeDocument/2006/relationships" xmlns:p="http://schemas.openxmlformats.org/presentationml/2006/main">
  <p:tag name="ANALYSISITEM" val="9d712834-ce5b-449a-96fb-752efe85188b"/>
  <p:tag name="ANALYSISITEMDATABOUNDS" val="1x1-2x14"/>
</p:tagLst>
</file>

<file path=ppt/tags/tag15.xml><?xml version="1.0" encoding="utf-8"?>
<p:tagLst xmlns:a="http://schemas.openxmlformats.org/drawingml/2006/main" xmlns:r="http://schemas.openxmlformats.org/officeDocument/2006/relationships" xmlns:p="http://schemas.openxmlformats.org/presentationml/2006/main">
  <p:tag name="ANALYSISITEMTITLE" val="3abb5c60-26fc-40b9-a176-27f637ef42db"/>
  <p:tag name="ORIGINALTEXT" val="In your future career, do you intend to focus on any of the following? (Please select all that ap..."/>
</p:tagLst>
</file>

<file path=ppt/tags/tag16.xml><?xml version="1.0" encoding="utf-8"?>
<p:tagLst xmlns:a="http://schemas.openxmlformats.org/drawingml/2006/main" xmlns:r="http://schemas.openxmlformats.org/officeDocument/2006/relationships" xmlns:p="http://schemas.openxmlformats.org/presentationml/2006/main">
  <p:tag name="ANALYSISITEM" val="3abb5c60-26fc-40b9-a176-27f637ef42db"/>
  <p:tag name="ANALYSISITEMDATABOUNDS" val="1x1-2x8"/>
</p:tagLst>
</file>

<file path=ppt/tags/tag17.xml><?xml version="1.0" encoding="utf-8"?>
<p:tagLst xmlns:a="http://schemas.openxmlformats.org/drawingml/2006/main" xmlns:r="http://schemas.openxmlformats.org/officeDocument/2006/relationships" xmlns:p="http://schemas.openxmlformats.org/presentationml/2006/main">
  <p:tag name="ANALYSISITEMTITLE" val="3446b699-1f4a-46f7-b41b-af9658a18f1d"/>
  <p:tag name="ORIGINALTEXT" val="In general, would you describe your political views as...?"/>
</p:tagLst>
</file>

<file path=ppt/tags/tag18.xml><?xml version="1.0" encoding="utf-8"?>
<p:tagLst xmlns:a="http://schemas.openxmlformats.org/drawingml/2006/main" xmlns:r="http://schemas.openxmlformats.org/officeDocument/2006/relationships" xmlns:p="http://schemas.openxmlformats.org/presentationml/2006/main">
  <p:tag name="ANALYSISITEM" val="3446b699-1f4a-46f7-b41b-af9658a18f1d"/>
  <p:tag name="ANALYSISITEMDATABOUNDS" val="1x1-2x8"/>
</p:tagLst>
</file>

<file path=ppt/tags/tag19.xml><?xml version="1.0" encoding="utf-8"?>
<p:tagLst xmlns:a="http://schemas.openxmlformats.org/drawingml/2006/main" xmlns:r="http://schemas.openxmlformats.org/officeDocument/2006/relationships" xmlns:p="http://schemas.openxmlformats.org/presentationml/2006/main">
  <p:tag name="ANALYSISITEMTITLE" val="3107dfa6-926f-4fb3-b297-0e15d2de44ba"/>
  <p:tag name="ORIGINALTEXT" val="How certain are you about this political identity?"/>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ANALYSISITEM" val="3107dfa6-926f-4fb3-b297-0e15d2de44ba"/>
  <p:tag name="ANALYSISITEMDATABOUNDS" val="1x1-2x4"/>
</p:tagLst>
</file>

<file path=ppt/tags/tag21.xml><?xml version="1.0" encoding="utf-8"?>
<p:tagLst xmlns:a="http://schemas.openxmlformats.org/drawingml/2006/main" xmlns:r="http://schemas.openxmlformats.org/officeDocument/2006/relationships" xmlns:p="http://schemas.openxmlformats.org/presentationml/2006/main">
  <p:tag name="ANALYSISITEMTITLE" val="90ee95f9-bb9c-46aa-84a0-99a48913aeeb"/>
  <p:tag name="ORIGINALTEXT" val="Did you know any of the students at this camp prior to attending?"/>
</p:tagLst>
</file>

<file path=ppt/tags/tag22.xml><?xml version="1.0" encoding="utf-8"?>
<p:tagLst xmlns:a="http://schemas.openxmlformats.org/drawingml/2006/main" xmlns:r="http://schemas.openxmlformats.org/officeDocument/2006/relationships" xmlns:p="http://schemas.openxmlformats.org/presentationml/2006/main">
  <p:tag name="ANALYSISITEM" val="90ee95f9-bb9c-46aa-84a0-99a48913aeeb"/>
  <p:tag name="ANALYSISITEMDATABOUNDS" val="1x1-2x3"/>
</p:tagLst>
</file>

<file path=ppt/tags/tag23.xml><?xml version="1.0" encoding="utf-8"?>
<p:tagLst xmlns:a="http://schemas.openxmlformats.org/drawingml/2006/main" xmlns:r="http://schemas.openxmlformats.org/officeDocument/2006/relationships" xmlns:p="http://schemas.openxmlformats.org/presentationml/2006/main">
  <p:tag name="ANALYSISITEMTITLE" val="6edc778b-cbb4-406e-a97a-a94f0fd5c168"/>
  <p:tag name="ORIGINALTEXT" val="Please let us know how much you agree or disagree with the following statements."/>
</p:tagLst>
</file>

<file path=ppt/tags/tag24.xml><?xml version="1.0" encoding="utf-8"?>
<p:tagLst xmlns:a="http://schemas.openxmlformats.org/drawingml/2006/main" xmlns:r="http://schemas.openxmlformats.org/officeDocument/2006/relationships" xmlns:p="http://schemas.openxmlformats.org/presentationml/2006/main">
  <p:tag name="ANALYSISITEM" val="6edc778b-cbb4-406e-a97a-a94f0fd5c168"/>
  <p:tag name="ANALYSISITEMDATABOUNDS" val="1x1-6x5"/>
</p:tagLst>
</file>

<file path=ppt/tags/tag25.xml><?xml version="1.0" encoding="utf-8"?>
<p:tagLst xmlns:a="http://schemas.openxmlformats.org/drawingml/2006/main" xmlns:r="http://schemas.openxmlformats.org/officeDocument/2006/relationships" xmlns:p="http://schemas.openxmlformats.org/presentationml/2006/main">
  <p:tag name="ANALYSISITEMTITLE" val="d6e972dc-25a3-4fc8-a316-b067af71135b"/>
  <p:tag name="ORIGINALTEXT" val="Next, please let us know how you would rate yourself in the following areas."/>
</p:tagLst>
</file>

<file path=ppt/tags/tag26.xml><?xml version="1.0" encoding="utf-8"?>
<p:tagLst xmlns:a="http://schemas.openxmlformats.org/drawingml/2006/main" xmlns:r="http://schemas.openxmlformats.org/officeDocument/2006/relationships" xmlns:p="http://schemas.openxmlformats.org/presentationml/2006/main">
  <p:tag name="ANALYSISITEM" val="d6e972dc-25a3-4fc8-a316-b067af71135b"/>
  <p:tag name="ANALYSISITEMDATABOUNDS" val="1x1-6x6"/>
</p:tagLst>
</file>

<file path=ppt/tags/tag27.xml><?xml version="1.0" encoding="utf-8"?>
<p:tagLst xmlns:a="http://schemas.openxmlformats.org/drawingml/2006/main" xmlns:r="http://schemas.openxmlformats.org/officeDocument/2006/relationships" xmlns:p="http://schemas.openxmlformats.org/presentationml/2006/main">
  <p:tag name="ANALYSISITEMTITLE" val="d6e972dc-25a3-4fc8-a316-b067af71135b"/>
  <p:tag name="ORIGINALTEXT" val="Next, please let us know how you would rate yourself in the following areas."/>
</p:tagLst>
</file>

<file path=ppt/tags/tag28.xml><?xml version="1.0" encoding="utf-8"?>
<p:tagLst xmlns:a="http://schemas.openxmlformats.org/drawingml/2006/main" xmlns:r="http://schemas.openxmlformats.org/officeDocument/2006/relationships" xmlns:p="http://schemas.openxmlformats.org/presentationml/2006/main">
  <p:tag name="ANALYSISITEM" val="d6e972dc-25a3-4fc8-a316-b067af71135b"/>
  <p:tag name="ANALYSISITEMDATABOUNDS" val="1x1-6x6"/>
</p:tagLst>
</file>

<file path=ppt/tags/tag29.xml><?xml version="1.0" encoding="utf-8"?>
<p:tagLst xmlns:a="http://schemas.openxmlformats.org/drawingml/2006/main" xmlns:r="http://schemas.openxmlformats.org/officeDocument/2006/relationships" xmlns:p="http://schemas.openxmlformats.org/presentationml/2006/main">
  <p:tag name="ANALYSISITEMTITLE" val="d6e972dc-25a3-4fc8-a316-b067af71135b"/>
  <p:tag name="ORIGINALTEXT" val="Next, please let us know how you would rate yourself in the following areas."/>
</p:tagLst>
</file>

<file path=ppt/tags/tag3.xml><?xml version="1.0" encoding="utf-8"?>
<p:tagLst xmlns:a="http://schemas.openxmlformats.org/drawingml/2006/main" xmlns:r="http://schemas.openxmlformats.org/officeDocument/2006/relationships" xmlns:p="http://schemas.openxmlformats.org/presentationml/2006/main">
  <p:tag name="ANALYSISITEMTITLE" val="bf0829fb-ab08-43e5-9683-b8800bfd52cc"/>
  <p:tag name="ORIGINALTEXT" val="Are you...?"/>
</p:tagLst>
</file>

<file path=ppt/tags/tag30.xml><?xml version="1.0" encoding="utf-8"?>
<p:tagLst xmlns:a="http://schemas.openxmlformats.org/drawingml/2006/main" xmlns:r="http://schemas.openxmlformats.org/officeDocument/2006/relationships" xmlns:p="http://schemas.openxmlformats.org/presentationml/2006/main">
  <p:tag name="ANALYSISITEM" val="d6e972dc-25a3-4fc8-a316-b067af71135b"/>
  <p:tag name="ANALYSISITEMDATABOUNDS" val="1x1-6x6"/>
</p:tagLst>
</file>

<file path=ppt/tags/tag31.xml><?xml version="1.0" encoding="utf-8"?>
<p:tagLst xmlns:a="http://schemas.openxmlformats.org/drawingml/2006/main" xmlns:r="http://schemas.openxmlformats.org/officeDocument/2006/relationships" xmlns:p="http://schemas.openxmlformats.org/presentationml/2006/main">
  <p:tag name="ANALYSISITEMTITLE" val="f5354cda-dc05-443f-aa96-93afde651037"/>
  <p:tag name="ORIGINALTEXT" val="How would you rate your fellow campers in the following areas?"/>
</p:tagLst>
</file>

<file path=ppt/tags/tag32.xml><?xml version="1.0" encoding="utf-8"?>
<p:tagLst xmlns:a="http://schemas.openxmlformats.org/drawingml/2006/main" xmlns:r="http://schemas.openxmlformats.org/officeDocument/2006/relationships" xmlns:p="http://schemas.openxmlformats.org/presentationml/2006/main">
  <p:tag name="ANALYSISITEM" val="f5354cda-dc05-443f-aa96-93afde651037"/>
  <p:tag name="ANALYSISITEMDATABOUNDS" val="1x1-7x6"/>
</p:tagLst>
</file>

<file path=ppt/tags/tag33.xml><?xml version="1.0" encoding="utf-8"?>
<p:tagLst xmlns:a="http://schemas.openxmlformats.org/drawingml/2006/main" xmlns:r="http://schemas.openxmlformats.org/officeDocument/2006/relationships" xmlns:p="http://schemas.openxmlformats.org/presentationml/2006/main">
  <p:tag name="ANALYSISITEMTITLE" val="4c1ab675-c8db-46c6-9860-8ba0c3cbbfd5"/>
  <p:tag name="ORIGINALTEXT" val="Please let us know how much you agree or disagree with the following statements. "/>
</p:tagLst>
</file>

<file path=ppt/tags/tag34.xml><?xml version="1.0" encoding="utf-8"?>
<p:tagLst xmlns:a="http://schemas.openxmlformats.org/drawingml/2006/main" xmlns:r="http://schemas.openxmlformats.org/officeDocument/2006/relationships" xmlns:p="http://schemas.openxmlformats.org/presentationml/2006/main">
  <p:tag name="ANALYSISITEM" val="4c1ab675-c8db-46c6-9860-8ba0c3cbbfd5"/>
  <p:tag name="ANALYSISITEMDATABOUNDS" val="1x1-6x3"/>
</p:tagLst>
</file>

<file path=ppt/tags/tag35.xml><?xml version="1.0" encoding="utf-8"?>
<p:tagLst xmlns:a="http://schemas.openxmlformats.org/drawingml/2006/main" xmlns:r="http://schemas.openxmlformats.org/officeDocument/2006/relationships" xmlns:p="http://schemas.openxmlformats.org/presentationml/2006/main">
  <p:tag name="ANALYSISITEMTITLE" val="8fc3b59d-8e0a-49fa-95ae-25eb7a886f2d"/>
  <p:tag name="ORIGINALTEXT" val="Overall, how would you rate your history camp experience?"/>
</p:tagLst>
</file>

<file path=ppt/tags/tag36.xml><?xml version="1.0" encoding="utf-8"?>
<p:tagLst xmlns:a="http://schemas.openxmlformats.org/drawingml/2006/main" xmlns:r="http://schemas.openxmlformats.org/officeDocument/2006/relationships" xmlns:p="http://schemas.openxmlformats.org/presentationml/2006/main">
  <p:tag name="ANALYSISITEM" val="8fc3b59d-8e0a-49fa-95ae-25eb7a886f2d"/>
  <p:tag name="ANALYSISITEMDATABOUNDS" val="1x1-2x5"/>
</p:tagLst>
</file>

<file path=ppt/tags/tag37.xml><?xml version="1.0" encoding="utf-8"?>
<p:tagLst xmlns:a="http://schemas.openxmlformats.org/drawingml/2006/main" xmlns:r="http://schemas.openxmlformats.org/officeDocument/2006/relationships" xmlns:p="http://schemas.openxmlformats.org/presentationml/2006/main">
  <p:tag name="ANALYSISITEMTITLE" val="9882d697-5381-44e7-b584-592af6561743"/>
  <p:tag name="ORIGINALTEXT" val="How much do you agree or disagree with the following statements?"/>
</p:tagLst>
</file>

<file path=ppt/tags/tag38.xml><?xml version="1.0" encoding="utf-8"?>
<p:tagLst xmlns:a="http://schemas.openxmlformats.org/drawingml/2006/main" xmlns:r="http://schemas.openxmlformats.org/officeDocument/2006/relationships" xmlns:p="http://schemas.openxmlformats.org/presentationml/2006/main">
  <p:tag name="ANALYSISITEM" val="9882d697-5381-44e7-b584-592af6561743"/>
  <p:tag name="ANALYSISITEMDATABOUNDS" val="1x1-6x3"/>
</p:tagLst>
</file>

<file path=ppt/tags/tag39.xml><?xml version="1.0" encoding="utf-8"?>
<p:tagLst xmlns:a="http://schemas.openxmlformats.org/drawingml/2006/main" xmlns:r="http://schemas.openxmlformats.org/officeDocument/2006/relationships" xmlns:p="http://schemas.openxmlformats.org/presentationml/2006/main">
  <p:tag name="ANALYSISITEMTITLE" val="65747755-e5ca-4837-9b2e-eeb2401b692b"/>
  <p:tag name="ORIGINALTEXT" val="How would you characterize your participation in the debates?"/>
</p:tagLst>
</file>

<file path=ppt/tags/tag4.xml><?xml version="1.0" encoding="utf-8"?>
<p:tagLst xmlns:a="http://schemas.openxmlformats.org/drawingml/2006/main" xmlns:r="http://schemas.openxmlformats.org/officeDocument/2006/relationships" xmlns:p="http://schemas.openxmlformats.org/presentationml/2006/main">
  <p:tag name="ANALYSISITEM" val="bf0829fb-ab08-43e5-9683-b8800bfd52cc"/>
  <p:tag name="ANALYSISITEMDATABOUNDS" val="1x1-2x5"/>
</p:tagLst>
</file>

<file path=ppt/tags/tag40.xml><?xml version="1.0" encoding="utf-8"?>
<p:tagLst xmlns:a="http://schemas.openxmlformats.org/drawingml/2006/main" xmlns:r="http://schemas.openxmlformats.org/officeDocument/2006/relationships" xmlns:p="http://schemas.openxmlformats.org/presentationml/2006/main">
  <p:tag name="ANALYSISITEM" val="65747755-e5ca-4837-9b2e-eeb2401b692b"/>
  <p:tag name="ANALYSISITEMDATABOUNDS" val="1x1-2x6"/>
</p:tagLst>
</file>

<file path=ppt/tags/tag41.xml><?xml version="1.0" encoding="utf-8"?>
<p:tagLst xmlns:a="http://schemas.openxmlformats.org/drawingml/2006/main" xmlns:r="http://schemas.openxmlformats.org/officeDocument/2006/relationships" xmlns:p="http://schemas.openxmlformats.org/presentationml/2006/main">
  <p:tag name="ANALYSISITEMTITLE" val="34c26263-e11a-415f-bf9b-d78695a219ba"/>
  <p:tag name="ORIGINALTEXT" val="To what extent did the debates allow you to develop your opinions?"/>
</p:tagLst>
</file>

<file path=ppt/tags/tag42.xml><?xml version="1.0" encoding="utf-8"?>
<p:tagLst xmlns:a="http://schemas.openxmlformats.org/drawingml/2006/main" xmlns:r="http://schemas.openxmlformats.org/officeDocument/2006/relationships" xmlns:p="http://schemas.openxmlformats.org/presentationml/2006/main">
  <p:tag name="ANALYSISITEM" val="34c26263-e11a-415f-bf9b-d78695a219ba"/>
  <p:tag name="ANALYSISITEMDATABOUNDS" val="1x1-2x5"/>
</p:tagLst>
</file>

<file path=ppt/tags/tag43.xml><?xml version="1.0" encoding="utf-8"?>
<p:tagLst xmlns:a="http://schemas.openxmlformats.org/drawingml/2006/main" xmlns:r="http://schemas.openxmlformats.org/officeDocument/2006/relationships" xmlns:p="http://schemas.openxmlformats.org/presentationml/2006/main">
  <p:tag name="ANALYSISITEMTITLE" val="dff1bf65-d2b2-4125-a84f-6241637d8bd9"/>
  <p:tag name="ORIGINALTEXT" val="After participating in the debates, to what extent did you come to understand the beliefs of thos..."/>
</p:tagLst>
</file>

<file path=ppt/tags/tag44.xml><?xml version="1.0" encoding="utf-8"?>
<p:tagLst xmlns:a="http://schemas.openxmlformats.org/drawingml/2006/main" xmlns:r="http://schemas.openxmlformats.org/officeDocument/2006/relationships" xmlns:p="http://schemas.openxmlformats.org/presentationml/2006/main">
  <p:tag name="ANALYSISITEM" val="dff1bf65-d2b2-4125-a84f-6241637d8bd9"/>
  <p:tag name="ANALYSISITEMDATABOUNDS" val="1x1-2x6"/>
</p:tagLst>
</file>

<file path=ppt/tags/tag45.xml><?xml version="1.0" encoding="utf-8"?>
<p:tagLst xmlns:a="http://schemas.openxmlformats.org/drawingml/2006/main" xmlns:r="http://schemas.openxmlformats.org/officeDocument/2006/relationships" xmlns:p="http://schemas.openxmlformats.org/presentationml/2006/main">
  <p:tag name="ANALYSISITEMTITLE" val="a1ca3a1b-e7e4-444e-ba8d-bf2e7c11501f"/>
  <p:tag name="ORIGINALTEXT" val="Compared to the way you felt before participating in the debates, how much more comfortable, if a..."/>
</p:tagLst>
</file>

<file path=ppt/tags/tag46.xml><?xml version="1.0" encoding="utf-8"?>
<p:tagLst xmlns:a="http://schemas.openxmlformats.org/drawingml/2006/main" xmlns:r="http://schemas.openxmlformats.org/officeDocument/2006/relationships" xmlns:p="http://schemas.openxmlformats.org/presentationml/2006/main">
  <p:tag name="ANALYSISITEM" val="a1ca3a1b-e7e4-444e-ba8d-bf2e7c11501f"/>
  <p:tag name="ANALYSISITEMDATABOUNDS" val="1x1-2x6"/>
</p:tagLst>
</file>

<file path=ppt/tags/tag47.xml><?xml version="1.0" encoding="utf-8"?>
<p:tagLst xmlns:a="http://schemas.openxmlformats.org/drawingml/2006/main" xmlns:r="http://schemas.openxmlformats.org/officeDocument/2006/relationships" xmlns:p="http://schemas.openxmlformats.org/presentationml/2006/main">
  <p:tag name="ANALYSISITEMTITLE" val="b0bdf8a0-1671-4606-a577-ca9772282949"/>
  <p:tag name="ORIGINALTEXT" val="How well would you say the debate program was designed?"/>
</p:tagLst>
</file>

<file path=ppt/tags/tag48.xml><?xml version="1.0" encoding="utf-8"?>
<p:tagLst xmlns:a="http://schemas.openxmlformats.org/drawingml/2006/main" xmlns:r="http://schemas.openxmlformats.org/officeDocument/2006/relationships" xmlns:p="http://schemas.openxmlformats.org/presentationml/2006/main">
  <p:tag name="ANALYSISITEM" val="b0bdf8a0-1671-4606-a577-ca9772282949"/>
  <p:tag name="ANALYSISITEMDATABOUNDS" val="1x1-2x5"/>
</p:tagLst>
</file>

<file path=ppt/tags/tag49.xml><?xml version="1.0" encoding="utf-8"?>
<p:tagLst xmlns:a="http://schemas.openxmlformats.org/drawingml/2006/main" xmlns:r="http://schemas.openxmlformats.org/officeDocument/2006/relationships" xmlns:p="http://schemas.openxmlformats.org/presentationml/2006/main">
  <p:tag name="ANALYSISITEMTITLE" val="060b17d2-4205-4eb8-8ed3-844248f614ad"/>
  <p:tag name="ORIGINALTEXT" val="How prepared do you feel to moderate a debate yourself?"/>
</p:tagLst>
</file>

<file path=ppt/tags/tag5.xml><?xml version="1.0" encoding="utf-8"?>
<p:tagLst xmlns:a="http://schemas.openxmlformats.org/drawingml/2006/main" xmlns:r="http://schemas.openxmlformats.org/officeDocument/2006/relationships" xmlns:p="http://schemas.openxmlformats.org/presentationml/2006/main">
  <p:tag name="ANALYSISITEMTITLE" val="c85d83ec-17e6-4e8a-93c7-d12edb33ba8d"/>
  <p:tag name="ORIGINALTEXT" val="Do you receive free or reduced-price lunch at school?"/>
</p:tagLst>
</file>

<file path=ppt/tags/tag50.xml><?xml version="1.0" encoding="utf-8"?>
<p:tagLst xmlns:a="http://schemas.openxmlformats.org/drawingml/2006/main" xmlns:r="http://schemas.openxmlformats.org/officeDocument/2006/relationships" xmlns:p="http://schemas.openxmlformats.org/presentationml/2006/main">
  <p:tag name="ANALYSISITEM" val="060b17d2-4205-4eb8-8ed3-844248f614ad"/>
  <p:tag name="ANALYSISITEMDATABOUNDS" val="1x1-2x6"/>
</p:tagLst>
</file>

<file path=ppt/tags/tag51.xml><?xml version="1.0" encoding="utf-8"?>
<p:tagLst xmlns:a="http://schemas.openxmlformats.org/drawingml/2006/main" xmlns:r="http://schemas.openxmlformats.org/officeDocument/2006/relationships" xmlns:p="http://schemas.openxmlformats.org/presentationml/2006/main">
  <p:tag name="ANALYSISITEMTITLE" val="6a82cf0e-49f0-44bc-a973-d583a792c911"/>
  <p:tag name="ORIGINALTEXT" val="Do you think the camp should have a similar debate program next summer?"/>
</p:tagLst>
</file>

<file path=ppt/tags/tag52.xml><?xml version="1.0" encoding="utf-8"?>
<p:tagLst xmlns:a="http://schemas.openxmlformats.org/drawingml/2006/main" xmlns:r="http://schemas.openxmlformats.org/officeDocument/2006/relationships" xmlns:p="http://schemas.openxmlformats.org/presentationml/2006/main">
  <p:tag name="ANALYSISITEM" val="6a82cf0e-49f0-44bc-a973-d583a792c911"/>
  <p:tag name="ANALYSISITEMDATABOUNDS" val="1x1-2x4"/>
</p:tagLst>
</file>

<file path=ppt/tags/tag53.xml><?xml version="1.0" encoding="utf-8"?>
<p:tagLst xmlns:a="http://schemas.openxmlformats.org/drawingml/2006/main" xmlns:r="http://schemas.openxmlformats.org/officeDocument/2006/relationships" xmlns:p="http://schemas.openxmlformats.org/presentationml/2006/main">
  <p:tag name="ANALYSISITEMTITLE" val="93e9ee86-b429-4c7e-b1a0-117d96b9476f"/>
  <p:tag name="ORIGINALTEXT" val="How much do you agree or disagree with the following statements? 1"/>
</p:tagLst>
</file>

<file path=ppt/tags/tag54.xml><?xml version="1.0" encoding="utf-8"?>
<p:tagLst xmlns:a="http://schemas.openxmlformats.org/drawingml/2006/main" xmlns:r="http://schemas.openxmlformats.org/officeDocument/2006/relationships" xmlns:p="http://schemas.openxmlformats.org/presentationml/2006/main">
  <p:tag name="ANALYSISITEM" val="93e9ee86-b429-4c7e-b1a0-117d96b9476f"/>
  <p:tag name="ANALYSISITEMDATABOUNDS" val="1x1-6x3"/>
</p:tagLst>
</file>

<file path=ppt/tags/tag6.xml><?xml version="1.0" encoding="utf-8"?>
<p:tagLst xmlns:a="http://schemas.openxmlformats.org/drawingml/2006/main" xmlns:r="http://schemas.openxmlformats.org/officeDocument/2006/relationships" xmlns:p="http://schemas.openxmlformats.org/presentationml/2006/main">
  <p:tag name="ANALYSISITEM" val="c85d83ec-17e6-4e8a-93c7-d12edb33ba8d"/>
  <p:tag name="ANALYSISITEMDATABOUNDS" val="1x1-2x4"/>
</p:tagLst>
</file>

<file path=ppt/tags/tag7.xml><?xml version="1.0" encoding="utf-8"?>
<p:tagLst xmlns:a="http://schemas.openxmlformats.org/drawingml/2006/main" xmlns:r="http://schemas.openxmlformats.org/officeDocument/2006/relationships" xmlns:p="http://schemas.openxmlformats.org/presentationml/2006/main">
  <p:tag name="ANALYSISITEMTITLE" val="1bed91f2-ac13-407e-83bb-cfb0d336d0e6"/>
  <p:tag name="ORIGINALTEXT" val="Are you of Hispanic, Latino, or Spanish origin? (Please select all that apply)"/>
</p:tagLst>
</file>

<file path=ppt/tags/tag8.xml><?xml version="1.0" encoding="utf-8"?>
<p:tagLst xmlns:a="http://schemas.openxmlformats.org/drawingml/2006/main" xmlns:r="http://schemas.openxmlformats.org/officeDocument/2006/relationships" xmlns:p="http://schemas.openxmlformats.org/presentationml/2006/main">
  <p:tag name="ANALYSISITEM" val="1bed91f2-ac13-407e-83bb-cfb0d336d0e6"/>
  <p:tag name="ANALYSISITEMDATABOUNDS" val="1x1-2x7"/>
</p:tagLst>
</file>

<file path=ppt/tags/tag9.xml><?xml version="1.0" encoding="utf-8"?>
<p:tagLst xmlns:a="http://schemas.openxmlformats.org/drawingml/2006/main" xmlns:r="http://schemas.openxmlformats.org/officeDocument/2006/relationships" xmlns:p="http://schemas.openxmlformats.org/presentationml/2006/main">
  <p:tag name="ANALYSISITEMTITLE" val="83a7f585-8fa1-4d21-bf3f-ff84b1119336"/>
  <p:tag name="ORIGINALTEXT" val="What is your race? (Please select all that apply)"/>
</p:tagLst>
</file>

<file path=ppt/theme/theme1.xml><?xml version="1.0" encoding="utf-8"?>
<a:theme xmlns:a="http://schemas.openxmlformats.org/drawingml/2006/main" name="CBO011_Laptop_Template_071112_6c">
  <a:themeElements>
    <a:clrScheme name="CorpTemplate">
      <a:dk1>
        <a:srgbClr val="1E1E1E"/>
      </a:dk1>
      <a:lt1>
        <a:srgbClr val="FFFFFF"/>
      </a:lt1>
      <a:dk2>
        <a:srgbClr val="006298"/>
      </a:dk2>
      <a:lt2>
        <a:srgbClr val="B2B2B2"/>
      </a:lt2>
      <a:accent1>
        <a:srgbClr val="006298"/>
      </a:accent1>
      <a:accent2>
        <a:srgbClr val="0077C8"/>
      </a:accent2>
      <a:accent3>
        <a:srgbClr val="009CDE"/>
      </a:accent3>
      <a:accent4>
        <a:srgbClr val="FEDB00"/>
      </a:accent4>
      <a:accent5>
        <a:srgbClr val="E57200"/>
      </a:accent5>
      <a:accent6>
        <a:srgbClr val="888888"/>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dirty="0" err="1" smtClean="0">
            <a:solidFill>
              <a:schemeClr val="tx2"/>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30575</TotalTime>
  <Words>4447</Words>
  <Application>Microsoft Office PowerPoint</Application>
  <PresentationFormat>On-screen Show (4:3)</PresentationFormat>
  <Paragraphs>389</Paragraphs>
  <Slides>59</Slides>
  <Notes>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59</vt:i4>
      </vt:variant>
    </vt:vector>
  </HeadingPairs>
  <TitlesOfParts>
    <vt:vector size="67" baseType="lpstr">
      <vt:lpstr>ＭＳ Ｐゴシック</vt:lpstr>
      <vt:lpstr>Arial</vt:lpstr>
      <vt:lpstr>Calibri</vt:lpstr>
      <vt:lpstr>Roboto</vt:lpstr>
      <vt:lpstr>Roboto Slab</vt:lpstr>
      <vt:lpstr>Roboto Slab Regular</vt:lpstr>
      <vt:lpstr>CBO011_Laptop_Template_071112_6c</vt:lpstr>
      <vt:lpstr>think-cell Slide</vt:lpstr>
      <vt:lpstr>History Camp: Pre-Post Survey Analysis     </vt:lpstr>
      <vt:lpstr>Agenda</vt:lpstr>
      <vt:lpstr>Objectives and Methodology</vt:lpstr>
      <vt:lpstr>Agenda</vt:lpstr>
      <vt:lpstr>Key Findings</vt:lpstr>
      <vt:lpstr>Key Findings</vt:lpstr>
      <vt:lpstr>Summary of Pre/Post metrics</vt:lpstr>
      <vt:lpstr>Agenda</vt:lpstr>
      <vt:lpstr>72% of our camper respondents were female</vt:lpstr>
      <vt:lpstr>45% of respondents received free or reduced lunch at school</vt:lpstr>
      <vt:lpstr>Almost 20% of respondents were of Hispanic, Latino, or Spanish origin</vt:lpstr>
      <vt:lpstr>Close to 20% of respondents were Asian and Black or African American</vt:lpstr>
      <vt:lpstr>Nearly 90% of respondents plan to attend a 4-year college after high school</vt:lpstr>
      <vt:lpstr>1/3 of respondents are planning to major in history</vt:lpstr>
      <vt:lpstr>Almost 40% of respondents say they intend to focus on law in their future career</vt:lpstr>
      <vt:lpstr>Political views don’t seem to have changed much as a result of camp</vt:lpstr>
      <vt:lpstr>However, slightly more respondents report being sure of their political views after camp than they were beforehand</vt:lpstr>
      <vt:lpstr>What do you hope to get out of camp this summer?</vt:lpstr>
      <vt:lpstr>20% of camper respondents reported knowing other students at the camp prior to attending</vt:lpstr>
      <vt:lpstr>Agenda</vt:lpstr>
      <vt:lpstr>In the pre-survey, slightly more camper respondents had stronger positive feelings toward liberals than conservatives</vt:lpstr>
      <vt:lpstr>In the post-camp survey, more student respondents agreed that liberals were generally good people than in the pre-survey</vt:lpstr>
      <vt:lpstr>In the post-camp survey, more student respondents agreed that conservatives were generally good people than in the pre-survey</vt:lpstr>
      <vt:lpstr>In the post survey, more respondents agree that liberals have valid viewpoints on important social and political issues than in the pre-survey</vt:lpstr>
      <vt:lpstr>In the post survey, more respondents agree that conservatives have valid viewpoints on important social and political issues than in the pre-survey</vt:lpstr>
      <vt:lpstr>Please tell us more about these views (Pre-survey)</vt:lpstr>
      <vt:lpstr>Please tell us more about these views (Pre-survey)</vt:lpstr>
      <vt:lpstr>Agenda</vt:lpstr>
      <vt:lpstr>2/3 or more campers would rate themselves as strong across dimensions measuring their openness to other viewpoints</vt:lpstr>
      <vt:lpstr>In the pre-survey, camper respondents rate themselves substantially higher than their peers on openness to having their views challenged and ability to see the world from someone else’s perspective</vt:lpstr>
      <vt:lpstr>In the post-survey, camper respondents still rate themselves as higher than their peers, but all ratings across both respondents themselves, and how they rate their peers, improved</vt:lpstr>
      <vt:lpstr>Though all of the ratings on openness and ability to see the world in different ways improved, the gaps between how campers rate themselves and their peers actually slightly increased post-camp </vt:lpstr>
      <vt:lpstr>Respondents rated themselves more highly after camp on openness to having their views challenged</vt:lpstr>
      <vt:lpstr>Respondents rated themselves more highly after camp on ability to see the world from someone else’s perspective</vt:lpstr>
      <vt:lpstr>Respondents rated themselves more highly after camp on ability to have conversations with people who have very different viewpoints from their own</vt:lpstr>
      <vt:lpstr>After camp, respondents actually rated themselves slightly lower on ability to discuss and negotiate controversial issues</vt:lpstr>
      <vt:lpstr>Respondents rated themselves more highly after camp on willingness to have conversations with people who have different views from their own</vt:lpstr>
      <vt:lpstr>In the pre-survey, 2/3 or fewer of respondents rate their fellow campers as strong across dimensions of openness to different viewpoints</vt:lpstr>
      <vt:lpstr>After camp, more respondents rated their fellow campers as strong in openness to having their views challenged</vt:lpstr>
      <vt:lpstr>After camp, more respondents rated their fellow campers as strong in ability to see the world from someone else’s perspective</vt:lpstr>
      <vt:lpstr>After camp, more respondents rated their fellow campers as strong in ability to discuss and negotiate controversial issues</vt:lpstr>
      <vt:lpstr>After camp, more respondents rated their fellow campers as strong in their ability to have conversations with people that have very different political or social views</vt:lpstr>
      <vt:lpstr>After camp, more respondents rated their fellow campers as strong in willingness to have conversations with people that have different political or social views</vt:lpstr>
      <vt:lpstr>In the pre-survey 29% of respondents completely agree that they enjoy having conversations with people who have different viewpoints, and almost half completely agree that they are good friends with someone who has differing viewpoints</vt:lpstr>
      <vt:lpstr>After camp, more students reported that they enjoy having conversations with people who have differing views from their own</vt:lpstr>
      <vt:lpstr>After camp, slightly more students reported that they are good friends with someone who has very different views from their own</vt:lpstr>
      <vt:lpstr>Agenda</vt:lpstr>
      <vt:lpstr>66% of camper respondents rated their overall experience as excellent, and another 29% rated it as good</vt:lpstr>
      <vt:lpstr>What was the most valuable aspect of this summer's experience?</vt:lpstr>
      <vt:lpstr>If you could change anything about the summer, what would it be?</vt:lpstr>
      <vt:lpstr>Nearly ¾ of respondents completely agree that they developed strong friendships with other students at the camp, and half completely agree that they will keep in touch with the friends they made</vt:lpstr>
      <vt:lpstr>Almost 60% of respondents said that they expressed all or most of their opinions during the debates</vt:lpstr>
      <vt:lpstr>90% of respondents said the debates allowed them to develop their opinions to a large or moderate extent</vt:lpstr>
      <vt:lpstr>After participating in the debates, 83% of respondents reported completely or mostly understanding the beliefs of those on the opposing side of the debate</vt:lpstr>
      <vt:lpstr>Compared to the way they felt before the debates, 62% of respondents said they felt more comfortable with those who disagreed with them on certain issues</vt:lpstr>
      <vt:lpstr>Close to 90% of respondents rated the design of the debate program as excellent or good</vt:lpstr>
      <vt:lpstr>Over 60% of respondents say they feel very prepared or prepared to moderate a debate themselves</vt:lpstr>
      <vt:lpstr>¾ of respondents say that the camp should have a similar debate program next summer</vt:lpstr>
      <vt:lpstr>Between 75% and 80% of respondents agreed that case studies and field trips helped them become more open to viewpoints that contradict or threaten their own</vt:lpstr>
    </vt:vector>
  </TitlesOfParts>
  <Company>The College Board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Counselor Tracking Survey Findings</dc:title>
  <dc:creator>build</dc:creator>
  <dc:description>Q:\CB-DataScience\Abby\SAT suite posters\Counselors.Q [WeightsrSAT_Tracking_Counselors__March_2016.sav]
Q:\CB-DataScience\Abby\SAT suite posters\Students.Q [Merged file with weights.sav]
\Untitled.Q [spss.sav]
Q:\CB-DataScience\Abby\Prinicpal Tracking\Results\Master_Analysis.Q [Merged_w_Weights.sav]
\\nyodska01\cbwide\CB-DataScience\Abby\Prinicpal Tracking\August\Results\Aug_Principal_results.Q [Merged with weights.sav]
\\nyodska01\cbwide\CB-DataScience\Abby\Prinicpal Tracking\December\Dec results.Q [December+Administrator+merged.sav]
O:\Abby\Prinicpal Tracking\5 June 2017\Untitled.Q [June_Administrator_Survey w weights.sav]
O:\Abby\Prinicpal Tracking\4 Mar 2017\Untitled.Q [March_Administrator_Survey weighted.sav]
O:\Amanda\History Camp\PostSurveyHistoryCamp.Q [Post_Survey__History_Camp_2018_onlyIncludesThoseWhoAnsweredPreAndPost.sav]</dc:description>
  <cp:lastModifiedBy>David Blankenhorn</cp:lastModifiedBy>
  <cp:revision>970</cp:revision>
  <cp:lastPrinted>2016-10-10T19:53:05Z</cp:lastPrinted>
  <dcterms:created xsi:type="dcterms:W3CDTF">2016-05-18T15:19:33Z</dcterms:created>
  <dcterms:modified xsi:type="dcterms:W3CDTF">2018-09-19T18:23:21Z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4fc0361-4812-4535-ba8e-fd5e192b870b_Enabled">
    <vt:lpwstr>True</vt:lpwstr>
  </property>
  <property fmtid="{D5CDD505-2E9C-101B-9397-08002B2CF9AE}" pid="3" name="MSIP_Label_b4fc0361-4812-4535-ba8e-fd5e192b870b_SiteId">
    <vt:lpwstr>7530bded-fd6e-4f58-b5d2-ea681eb07663</vt:lpwstr>
  </property>
  <property fmtid="{D5CDD505-2E9C-101B-9397-08002B2CF9AE}" pid="4" name="MSIP_Label_b4fc0361-4812-4535-ba8e-fd5e192b870b_Owner">
    <vt:lpwstr>ajacklin@Collegeboard.org</vt:lpwstr>
  </property>
  <property fmtid="{D5CDD505-2E9C-101B-9397-08002B2CF9AE}" pid="5" name="MSIP_Label_b4fc0361-4812-4535-ba8e-fd5e192b870b_SetDate">
    <vt:lpwstr>2018-08-09T16:37:25.3423361Z</vt:lpwstr>
  </property>
  <property fmtid="{D5CDD505-2E9C-101B-9397-08002B2CF9AE}" pid="6" name="MSIP_Label_b4fc0361-4812-4535-ba8e-fd5e192b870b_Name">
    <vt:lpwstr>Confidential</vt:lpwstr>
  </property>
  <property fmtid="{D5CDD505-2E9C-101B-9397-08002B2CF9AE}" pid="7" name="MSIP_Label_b4fc0361-4812-4535-ba8e-fd5e192b870b_Application">
    <vt:lpwstr>Microsoft Azure Information Protection</vt:lpwstr>
  </property>
  <property fmtid="{D5CDD505-2E9C-101B-9397-08002B2CF9AE}" pid="8" name="MSIP_Label_b4fc0361-4812-4535-ba8e-fd5e192b870b_Extended_MSFT_Method">
    <vt:lpwstr>Manual</vt:lpwstr>
  </property>
  <property fmtid="{D5CDD505-2E9C-101B-9397-08002B2CF9AE}" pid="9" name="Sensitivity">
    <vt:lpwstr>Confidential</vt:lpwstr>
  </property>
</Properties>
</file>